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48" r:id="rId4"/>
  </p:sldMasterIdLst>
  <p:notesMasterIdLst>
    <p:notesMasterId r:id="rId33"/>
  </p:notesMasterIdLst>
  <p:sldIdLst>
    <p:sldId id="258" r:id="rId5"/>
    <p:sldId id="291" r:id="rId6"/>
    <p:sldId id="266" r:id="rId7"/>
    <p:sldId id="267" r:id="rId8"/>
    <p:sldId id="268" r:id="rId9"/>
    <p:sldId id="269" r:id="rId10"/>
    <p:sldId id="292" r:id="rId11"/>
    <p:sldId id="270" r:id="rId12"/>
    <p:sldId id="271" r:id="rId13"/>
    <p:sldId id="272" r:id="rId14"/>
    <p:sldId id="273" r:id="rId15"/>
    <p:sldId id="274" r:id="rId16"/>
    <p:sldId id="275" r:id="rId17"/>
    <p:sldId id="276" r:id="rId18"/>
    <p:sldId id="277" r:id="rId19"/>
    <p:sldId id="278" r:id="rId20"/>
    <p:sldId id="280" r:id="rId21"/>
    <p:sldId id="293" r:id="rId22"/>
    <p:sldId id="282" r:id="rId23"/>
    <p:sldId id="283" r:id="rId24"/>
    <p:sldId id="284" r:id="rId25"/>
    <p:sldId id="285" r:id="rId26"/>
    <p:sldId id="286" r:id="rId27"/>
    <p:sldId id="287" r:id="rId28"/>
    <p:sldId id="294" r:id="rId29"/>
    <p:sldId id="288" r:id="rId30"/>
    <p:sldId id="289" r:id="rId31"/>
    <p:sldId id="290"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D818D7-DF4E-4C59-9BBA-548250DAC33A}" type="datetimeFigureOut">
              <a:rPr lang="en-US" smtClean="0"/>
              <a:t>11/27/2023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900A82-9926-4DBA-8BA5-A22EEB8ACF8E}" type="slidenum">
              <a:rPr lang="en-US" smtClean="0"/>
              <a:t>‹#›</a:t>
            </a:fld>
            <a:endParaRPr lang="en-US" dirty="0"/>
          </a:p>
        </p:txBody>
      </p:sp>
    </p:spTree>
    <p:extLst>
      <p:ext uri="{BB962C8B-B14F-4D97-AF65-F5344CB8AC3E}">
        <p14:creationId xmlns:p14="http://schemas.microsoft.com/office/powerpoint/2010/main" val="284234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E149229-E3F7-4B08-B8B0-567DB9AE2DBD}" type="datetime1">
              <a:rPr lang="en-US" smtClean="0"/>
              <a:t>11/27/2023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15760AF-08CF-488B-8265-5F1D88C1C64E}" type="datetime1">
              <a:rPr lang="en-US" smtClean="0"/>
              <a:t>11/27/2023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FD41802-9AAA-4EB8-B737-B207AD0C712F}" type="datetime1">
              <a:rPr lang="en-US" smtClean="0"/>
              <a:t>11/27/2023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B27BB6-0FDA-4EDD-A5D1-79FFF12955B7}" type="datetime1">
              <a:rPr lang="en-US" smtClean="0"/>
              <a:t>11/27/2023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CB08FB-4F0B-44DE-8994-0595D6ECCDCE}" type="datetime1">
              <a:rPr lang="en-US" smtClean="0"/>
              <a:t>11/27/2023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29AB015-62A3-4A29-BC49-965FA4BE59CA}" type="datetime1">
              <a:rPr lang="en-US" smtClean="0"/>
              <a:t>11/27/2023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A46181-5447-4050-89D3-AA326DE4DA13}" type="datetime1">
              <a:rPr lang="en-US" smtClean="0"/>
              <a:t>11/27/2023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450F08-CAEB-42BA-9362-548763B98147}" type="datetime1">
              <a:rPr lang="en-US" smtClean="0"/>
              <a:t>11/27/2023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6026DC-D31F-40BA-B49D-47D87B9BA087}" type="datetime1">
              <a:rPr lang="en-US" smtClean="0"/>
              <a:t>11/27/2023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E2464DF-92FB-4D4C-B2DE-15BC5F46772E}" type="datetime1">
              <a:rPr lang="en-US" smtClean="0"/>
              <a:t>11/27/2023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27F1A99-F4C1-4E12-B7D3-A88A44F4EB10}" type="datetime1">
              <a:rPr lang="en-US" smtClean="0"/>
              <a:t>11/27/2023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F2E7458-324C-48F7-80F5-74B19E1CAFEB}" type="datetime1">
              <a:rPr lang="en-US" smtClean="0"/>
              <a:t>11/27/2023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0B054C-5E05-4896-867A-8DB56A20C8AC}" type="datetime1">
              <a:rPr lang="en-US" smtClean="0"/>
              <a:t>11/27/2023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94B787-46DA-4B4F-B781-E768630FCF2A}" type="datetime1">
              <a:rPr lang="en-US" smtClean="0"/>
              <a:t>11/27/2023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FE38CE2-82D3-4BA2-B844-E7281181CD7A}" type="datetime1">
              <a:rPr lang="en-US" smtClean="0"/>
              <a:t>11/27/2023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60FF511-91B4-4318-A9F6-BECE1367AD14}" type="datetime1">
              <a:rPr lang="en-US" smtClean="0"/>
              <a:t>11/27/2023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AA39CD9-90D5-49BD-B792-F7F07D136C39}" type="datetime1">
              <a:rPr lang="en-US" smtClean="0"/>
              <a:t>11/27/2023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9179DE42-5613-4B35-A1E6-6CCBAA13C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3" name="Straight Connector 32">
            <a:extLst>
              <a:ext uri="{FF2B5EF4-FFF2-40B4-BE49-F238E27FC236}">
                <a16:creationId xmlns:a16="http://schemas.microsoft.com/office/drawing/2014/main" id="{EB898B32-3891-4C3A-8F58-C5969D2E90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483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4AE4806D-B8F9-4679-A68A-9BD21C01A3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7175"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37" name="Rectangle 23">
            <a:extLst>
              <a:ext uri="{FF2B5EF4-FFF2-40B4-BE49-F238E27FC236}">
                <a16:creationId xmlns:a16="http://schemas.microsoft.com/office/drawing/2014/main" id="{52FB45E9-914E-4471-AC87-E475CD5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58764"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Rectangle 25">
            <a:extLst>
              <a:ext uri="{FF2B5EF4-FFF2-40B4-BE49-F238E27FC236}">
                <a16:creationId xmlns:a16="http://schemas.microsoft.com/office/drawing/2014/main" id="{C310626D-5743-49D4-8F7D-88C4F8F05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80730"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 name="Isosceles Triangle 40">
            <a:extLst>
              <a:ext uri="{FF2B5EF4-FFF2-40B4-BE49-F238E27FC236}">
                <a16:creationId xmlns:a16="http://schemas.microsoft.com/office/drawing/2014/main" id="{3C195FC1-B568-4C72-9902-34CB35DDD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9621"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3" name="Rectangle 27">
            <a:extLst>
              <a:ext uri="{FF2B5EF4-FFF2-40B4-BE49-F238E27FC236}">
                <a16:creationId xmlns:a16="http://schemas.microsoft.com/office/drawing/2014/main" id="{EF2BDF77-362C-43F0-8CBB-A969EC2AE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1788"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5" name="Isosceles Triangle 44">
            <a:extLst>
              <a:ext uri="{FF2B5EF4-FFF2-40B4-BE49-F238E27FC236}">
                <a16:creationId xmlns:a16="http://schemas.microsoft.com/office/drawing/2014/main" id="{4BE96B01-3929-432D-B8C2-ADBCB74C2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48954"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7" name="Freeform: Shape 46">
            <a:extLst>
              <a:ext uri="{FF2B5EF4-FFF2-40B4-BE49-F238E27FC236}">
                <a16:creationId xmlns:a16="http://schemas.microsoft.com/office/drawing/2014/main" id="{2A6FCDE6-CDE2-4C51-B18E-A95CFB679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16287" y="-8467"/>
            <a:ext cx="9175713" cy="6866467"/>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Isosceles Triangle 48">
            <a:extLst>
              <a:ext uri="{FF2B5EF4-FFF2-40B4-BE49-F238E27FC236}">
                <a16:creationId xmlns:a16="http://schemas.microsoft.com/office/drawing/2014/main" id="{9D2E8756-2465-473A-BA2A-2DB1D6224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062562" y="3271487"/>
            <a:ext cx="220660" cy="18643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42C1D04-249B-46E2-9FAF-8DF29CC445DB}"/>
              </a:ext>
            </a:extLst>
          </p:cNvPr>
          <p:cNvSpPr>
            <a:spLocks noGrp="1"/>
          </p:cNvSpPr>
          <p:nvPr>
            <p:ph type="ctrTitle"/>
          </p:nvPr>
        </p:nvSpPr>
        <p:spPr>
          <a:xfrm>
            <a:off x="4419136" y="1020871"/>
            <a:ext cx="6960759" cy="2849671"/>
          </a:xfrm>
        </p:spPr>
        <p:txBody>
          <a:bodyPr>
            <a:normAutofit/>
          </a:bodyPr>
          <a:lstStyle/>
          <a:p>
            <a:pPr algn="l"/>
            <a:r>
              <a:rPr lang="en-US" sz="6000" dirty="0">
                <a:solidFill>
                  <a:srgbClr val="FFFFFF"/>
                </a:solidFill>
              </a:rPr>
              <a:t>Social Media and Online Safety</a:t>
            </a:r>
          </a:p>
        </p:txBody>
      </p:sp>
      <p:sp>
        <p:nvSpPr>
          <p:cNvPr id="3" name="Subtitle 2">
            <a:extLst>
              <a:ext uri="{FF2B5EF4-FFF2-40B4-BE49-F238E27FC236}">
                <a16:creationId xmlns:a16="http://schemas.microsoft.com/office/drawing/2014/main" id="{728B1921-F533-4F9E-8BF6-80EC4D451D77}"/>
              </a:ext>
            </a:extLst>
          </p:cNvPr>
          <p:cNvSpPr>
            <a:spLocks noGrp="1"/>
          </p:cNvSpPr>
          <p:nvPr>
            <p:ph type="subTitle" idx="1"/>
          </p:nvPr>
        </p:nvSpPr>
        <p:spPr>
          <a:xfrm>
            <a:off x="4548104" y="3962088"/>
            <a:ext cx="6112077" cy="1186108"/>
          </a:xfrm>
        </p:spPr>
        <p:txBody>
          <a:bodyPr>
            <a:normAutofit/>
          </a:bodyPr>
          <a:lstStyle/>
          <a:p>
            <a:pPr algn="l"/>
            <a:r>
              <a:rPr lang="en-US" dirty="0">
                <a:solidFill>
                  <a:srgbClr val="FFFFFF">
                    <a:alpha val="70000"/>
                  </a:srgbClr>
                </a:solidFill>
              </a:rPr>
              <a:t>Riverbank Primary and Police Scotland</a:t>
            </a:r>
          </a:p>
        </p:txBody>
      </p:sp>
      <p:pic>
        <p:nvPicPr>
          <p:cNvPr id="4" name="Picture 3">
            <a:extLst>
              <a:ext uri="{FF2B5EF4-FFF2-40B4-BE49-F238E27FC236}">
                <a16:creationId xmlns:a16="http://schemas.microsoft.com/office/drawing/2014/main" id="{6DAD0881-BFFA-4700-817A-C4006CD1BCB3}"/>
              </a:ext>
            </a:extLst>
          </p:cNvPr>
          <p:cNvPicPr>
            <a:picLocks noChangeAspect="1"/>
          </p:cNvPicPr>
          <p:nvPr/>
        </p:nvPicPr>
        <p:blipFill>
          <a:blip r:embed="rId2"/>
          <a:stretch>
            <a:fillRect/>
          </a:stretch>
        </p:blipFill>
        <p:spPr>
          <a:xfrm>
            <a:off x="458892" y="1908326"/>
            <a:ext cx="3820836" cy="2536521"/>
          </a:xfrm>
          <a:prstGeom prst="rect">
            <a:avLst/>
          </a:prstGeom>
        </p:spPr>
      </p:pic>
    </p:spTree>
    <p:extLst>
      <p:ext uri="{BB962C8B-B14F-4D97-AF65-F5344CB8AC3E}">
        <p14:creationId xmlns:p14="http://schemas.microsoft.com/office/powerpoint/2010/main" val="201568009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73E14-199D-4815-899C-F7A5989E9830}"/>
              </a:ext>
            </a:extLst>
          </p:cNvPr>
          <p:cNvSpPr>
            <a:spLocks noGrp="1"/>
          </p:cNvSpPr>
          <p:nvPr>
            <p:ph type="title"/>
          </p:nvPr>
        </p:nvSpPr>
        <p:spPr/>
        <p:txBody>
          <a:bodyPr>
            <a:normAutofit fontScale="90000"/>
          </a:bodyPr>
          <a:lstStyle/>
          <a:p>
            <a:br>
              <a:rPr lang="en-GB" dirty="0"/>
            </a:br>
            <a:r>
              <a:rPr lang="en-GB" b="1" dirty="0"/>
              <a:t>Social Media Platforms Useful Information </a:t>
            </a:r>
            <a:br>
              <a:rPr lang="en-GB" dirty="0"/>
            </a:br>
            <a:r>
              <a:rPr lang="en-GB" dirty="0"/>
              <a:t>	</a:t>
            </a:r>
            <a:br>
              <a:rPr lang="en-GB" dirty="0"/>
            </a:br>
            <a:endParaRPr lang="en-GB" dirty="0"/>
          </a:p>
        </p:txBody>
      </p:sp>
      <p:pic>
        <p:nvPicPr>
          <p:cNvPr id="4" name="Picture 3">
            <a:extLst>
              <a:ext uri="{FF2B5EF4-FFF2-40B4-BE49-F238E27FC236}">
                <a16:creationId xmlns:a16="http://schemas.microsoft.com/office/drawing/2014/main" id="{83873707-0CB2-499A-9609-D99B2A8949BF}"/>
              </a:ext>
            </a:extLst>
          </p:cNvPr>
          <p:cNvPicPr>
            <a:picLocks noChangeAspect="1"/>
          </p:cNvPicPr>
          <p:nvPr/>
        </p:nvPicPr>
        <p:blipFill>
          <a:blip r:embed="rId2"/>
          <a:stretch>
            <a:fillRect/>
          </a:stretch>
        </p:blipFill>
        <p:spPr>
          <a:xfrm>
            <a:off x="2220580" y="2231823"/>
            <a:ext cx="4549335" cy="3020146"/>
          </a:xfrm>
          <a:prstGeom prst="rect">
            <a:avLst/>
          </a:prstGeom>
        </p:spPr>
      </p:pic>
    </p:spTree>
    <p:extLst>
      <p:ext uri="{BB962C8B-B14F-4D97-AF65-F5344CB8AC3E}">
        <p14:creationId xmlns:p14="http://schemas.microsoft.com/office/powerpoint/2010/main" val="1620029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E51F7-8A32-4047-AD75-638D182B49F5}"/>
              </a:ext>
            </a:extLst>
          </p:cNvPr>
          <p:cNvSpPr>
            <a:spLocks noGrp="1"/>
          </p:cNvSpPr>
          <p:nvPr>
            <p:ph type="title"/>
          </p:nvPr>
        </p:nvSpPr>
        <p:spPr/>
        <p:txBody>
          <a:bodyPr/>
          <a:lstStyle/>
          <a:p>
            <a:r>
              <a:rPr lang="en-GB" b="1" dirty="0"/>
              <a:t>GroupMe</a:t>
            </a:r>
            <a:endParaRPr lang="en-GB" dirty="0"/>
          </a:p>
        </p:txBody>
      </p:sp>
      <p:sp>
        <p:nvSpPr>
          <p:cNvPr id="3" name="Content Placeholder 2">
            <a:extLst>
              <a:ext uri="{FF2B5EF4-FFF2-40B4-BE49-F238E27FC236}">
                <a16:creationId xmlns:a16="http://schemas.microsoft.com/office/drawing/2014/main" id="{1FBF154E-BB6A-4EAB-852D-DB8DACF119B6}"/>
              </a:ext>
            </a:extLst>
          </p:cNvPr>
          <p:cNvSpPr>
            <a:spLocks noGrp="1"/>
          </p:cNvSpPr>
          <p:nvPr>
            <p:ph idx="1"/>
          </p:nvPr>
        </p:nvSpPr>
        <p:spPr/>
        <p:txBody>
          <a:bodyPr/>
          <a:lstStyle/>
          <a:p>
            <a:pPr marL="0" indent="0">
              <a:buNone/>
            </a:pPr>
            <a:endParaRPr lang="en-GB" dirty="0"/>
          </a:p>
          <a:p>
            <a:r>
              <a:rPr lang="en-GB" dirty="0"/>
              <a:t>GroupMe is an app that doesn't charge fees or have limits for direct and group messages. Users also can send photos, videos, and calendar links. </a:t>
            </a:r>
          </a:p>
          <a:p>
            <a:r>
              <a:rPr lang="en-GB" b="1" dirty="0"/>
              <a:t>What parents need to know? </a:t>
            </a:r>
            <a:endParaRPr lang="en-GB" dirty="0"/>
          </a:p>
          <a:p>
            <a:r>
              <a:rPr lang="en-GB" dirty="0"/>
              <a:t> </a:t>
            </a:r>
            <a:r>
              <a:rPr lang="en-GB" b="1" dirty="0"/>
              <a:t>It has adult themes. </a:t>
            </a:r>
            <a:r>
              <a:rPr lang="en-GB" dirty="0"/>
              <a:t>The embedded GIFs and emojis have some adult themes, such as drinking and sex. </a:t>
            </a:r>
          </a:p>
          <a:p>
            <a:r>
              <a:rPr lang="en-GB" dirty="0"/>
              <a:t> </a:t>
            </a:r>
            <a:r>
              <a:rPr lang="en-GB" b="1" dirty="0"/>
              <a:t>Teens are always connected. </a:t>
            </a:r>
            <a:r>
              <a:rPr lang="en-GB" dirty="0"/>
              <a:t>Without fees or limits, teens can share and text to their heart's content, which may mean they rarely put the phone down. </a:t>
            </a:r>
          </a:p>
          <a:p>
            <a:endParaRPr lang="en-GB" dirty="0"/>
          </a:p>
        </p:txBody>
      </p:sp>
      <p:pic>
        <p:nvPicPr>
          <p:cNvPr id="4" name="Picture 3">
            <a:extLst>
              <a:ext uri="{FF2B5EF4-FFF2-40B4-BE49-F238E27FC236}">
                <a16:creationId xmlns:a16="http://schemas.microsoft.com/office/drawing/2014/main" id="{1800EA7B-36BD-41B5-B11B-0AC75DFB4377}"/>
              </a:ext>
            </a:extLst>
          </p:cNvPr>
          <p:cNvPicPr>
            <a:picLocks noChangeAspect="1"/>
          </p:cNvPicPr>
          <p:nvPr/>
        </p:nvPicPr>
        <p:blipFill>
          <a:blip r:embed="rId2"/>
          <a:stretch>
            <a:fillRect/>
          </a:stretch>
        </p:blipFill>
        <p:spPr>
          <a:xfrm>
            <a:off x="4456652" y="501591"/>
            <a:ext cx="1314974" cy="1446471"/>
          </a:xfrm>
          <a:prstGeom prst="rect">
            <a:avLst/>
          </a:prstGeom>
        </p:spPr>
      </p:pic>
    </p:spTree>
    <p:extLst>
      <p:ext uri="{BB962C8B-B14F-4D97-AF65-F5344CB8AC3E}">
        <p14:creationId xmlns:p14="http://schemas.microsoft.com/office/powerpoint/2010/main" val="32482885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A0664-9B68-49AE-9EFE-1FA2F2659B24}"/>
              </a:ext>
            </a:extLst>
          </p:cNvPr>
          <p:cNvSpPr>
            <a:spLocks noGrp="1"/>
          </p:cNvSpPr>
          <p:nvPr>
            <p:ph type="title"/>
          </p:nvPr>
        </p:nvSpPr>
        <p:spPr/>
        <p:txBody>
          <a:bodyPr/>
          <a:lstStyle/>
          <a:p>
            <a:r>
              <a:rPr lang="en-GB" b="1" dirty="0"/>
              <a:t>Kik Messenger</a:t>
            </a:r>
            <a:endParaRPr lang="en-GB" dirty="0"/>
          </a:p>
        </p:txBody>
      </p:sp>
      <p:sp>
        <p:nvSpPr>
          <p:cNvPr id="3" name="Content Placeholder 2">
            <a:extLst>
              <a:ext uri="{FF2B5EF4-FFF2-40B4-BE49-F238E27FC236}">
                <a16:creationId xmlns:a16="http://schemas.microsoft.com/office/drawing/2014/main" id="{C9ED96D6-876E-4DE8-B089-53CE8731FBBC}"/>
              </a:ext>
            </a:extLst>
          </p:cNvPr>
          <p:cNvSpPr>
            <a:spLocks noGrp="1"/>
          </p:cNvSpPr>
          <p:nvPr>
            <p:ph idx="1"/>
          </p:nvPr>
        </p:nvSpPr>
        <p:spPr/>
        <p:txBody>
          <a:bodyPr>
            <a:normAutofit lnSpcReduction="10000"/>
          </a:bodyPr>
          <a:lstStyle/>
          <a:p>
            <a:r>
              <a:rPr lang="en-GB" dirty="0"/>
              <a:t>Kik Messenger is an app that lets kids text for free. It's fast and has no message limits, character limits, or fees if you only use the basic features. Because it's an app, the texts won't show up on your kid's phone's messaging service, and you're not charged for them (beyond standard data rates). </a:t>
            </a:r>
          </a:p>
          <a:p>
            <a:r>
              <a:rPr lang="en-GB" b="1" dirty="0"/>
              <a:t>What parents need to know? </a:t>
            </a:r>
            <a:endParaRPr lang="en-GB" dirty="0"/>
          </a:p>
          <a:p>
            <a:r>
              <a:rPr lang="en-GB" dirty="0"/>
              <a:t> </a:t>
            </a:r>
            <a:r>
              <a:rPr lang="en-GB" b="1" dirty="0"/>
              <a:t>Stranger danger is an issue. </a:t>
            </a:r>
            <a:r>
              <a:rPr lang="en-GB" dirty="0"/>
              <a:t>Kik allows communication with strangers who share their Kik usernames to find people to chat with. </a:t>
            </a:r>
          </a:p>
          <a:p>
            <a:endParaRPr lang="en-GB" dirty="0"/>
          </a:p>
          <a:p>
            <a:r>
              <a:rPr lang="en-GB" b="1" dirty="0"/>
              <a:t>It's loaded with covert marketing. </a:t>
            </a:r>
            <a:r>
              <a:rPr lang="en-GB" dirty="0"/>
              <a:t>Kik specializes in "promoted chats" -- basically, conversations between brands and users. It also offers specially designed apps (accessible only through the main app), many of which offer products for sale. </a:t>
            </a:r>
          </a:p>
          <a:p>
            <a:endParaRPr lang="en-GB" dirty="0"/>
          </a:p>
        </p:txBody>
      </p:sp>
      <p:pic>
        <p:nvPicPr>
          <p:cNvPr id="4" name="Picture 3">
            <a:extLst>
              <a:ext uri="{FF2B5EF4-FFF2-40B4-BE49-F238E27FC236}">
                <a16:creationId xmlns:a16="http://schemas.microsoft.com/office/drawing/2014/main" id="{7474111C-2AA2-46B4-B450-7F58E1F1B4C2}"/>
              </a:ext>
            </a:extLst>
          </p:cNvPr>
          <p:cNvPicPr>
            <a:picLocks noChangeAspect="1"/>
          </p:cNvPicPr>
          <p:nvPr/>
        </p:nvPicPr>
        <p:blipFill>
          <a:blip r:embed="rId2"/>
          <a:stretch>
            <a:fillRect/>
          </a:stretch>
        </p:blipFill>
        <p:spPr>
          <a:xfrm>
            <a:off x="4682052" y="454912"/>
            <a:ext cx="2360579" cy="1320800"/>
          </a:xfrm>
          <a:prstGeom prst="rect">
            <a:avLst/>
          </a:prstGeom>
        </p:spPr>
      </p:pic>
    </p:spTree>
    <p:extLst>
      <p:ext uri="{BB962C8B-B14F-4D97-AF65-F5344CB8AC3E}">
        <p14:creationId xmlns:p14="http://schemas.microsoft.com/office/powerpoint/2010/main" val="11934155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954E4-3DB7-4721-A92A-1ECC5141AC4A}"/>
              </a:ext>
            </a:extLst>
          </p:cNvPr>
          <p:cNvSpPr>
            <a:spLocks noGrp="1"/>
          </p:cNvSpPr>
          <p:nvPr>
            <p:ph type="title"/>
          </p:nvPr>
        </p:nvSpPr>
        <p:spPr/>
        <p:txBody>
          <a:bodyPr/>
          <a:lstStyle/>
          <a:p>
            <a:r>
              <a:rPr lang="en-GB" dirty="0" err="1"/>
              <a:t>Whatsapp</a:t>
            </a:r>
            <a:endParaRPr lang="en-GB" dirty="0"/>
          </a:p>
        </p:txBody>
      </p:sp>
      <p:sp>
        <p:nvSpPr>
          <p:cNvPr id="3" name="Content Placeholder 2">
            <a:extLst>
              <a:ext uri="{FF2B5EF4-FFF2-40B4-BE49-F238E27FC236}">
                <a16:creationId xmlns:a16="http://schemas.microsoft.com/office/drawing/2014/main" id="{B800E2CF-D8ED-496C-82B7-14E9EA348DC9}"/>
              </a:ext>
            </a:extLst>
          </p:cNvPr>
          <p:cNvSpPr>
            <a:spLocks noGrp="1"/>
          </p:cNvSpPr>
          <p:nvPr>
            <p:ph idx="1"/>
          </p:nvPr>
        </p:nvSpPr>
        <p:spPr/>
        <p:txBody>
          <a:bodyPr/>
          <a:lstStyle/>
          <a:p>
            <a:r>
              <a:rPr lang="en-GB" dirty="0" err="1"/>
              <a:t>Whatsapp</a:t>
            </a:r>
            <a:r>
              <a:rPr lang="en-GB" dirty="0"/>
              <a:t> lets users send text messages, audio messages, videos, and photos to one or many people with no message limits or fees. </a:t>
            </a:r>
          </a:p>
          <a:p>
            <a:r>
              <a:rPr lang="en-GB" b="1" dirty="0"/>
              <a:t>What parents need to know? </a:t>
            </a:r>
            <a:endParaRPr lang="en-GB" dirty="0"/>
          </a:p>
          <a:p>
            <a:r>
              <a:rPr lang="en-GB" dirty="0"/>
              <a:t> </a:t>
            </a:r>
            <a:r>
              <a:rPr lang="en-GB" b="1" dirty="0"/>
              <a:t>It's for users 16 and over. </a:t>
            </a:r>
            <a:r>
              <a:rPr lang="en-GB" dirty="0"/>
              <a:t>Lots of younger teens seem to be using the app, but this age minimum has been set by WhatsApp. </a:t>
            </a:r>
          </a:p>
          <a:p>
            <a:r>
              <a:rPr lang="en-GB" dirty="0"/>
              <a:t> </a:t>
            </a:r>
            <a:r>
              <a:rPr lang="en-GB" b="1" dirty="0"/>
              <a:t>It can be pushy. </a:t>
            </a:r>
            <a:r>
              <a:rPr lang="en-GB" dirty="0"/>
              <a:t>After you sign up, it automatically connects you to all the people in your address book who also are using WhatsApp. It also encourages you to add friends who haven't signed up yet. </a:t>
            </a:r>
          </a:p>
          <a:p>
            <a:endParaRPr lang="en-GB" dirty="0"/>
          </a:p>
        </p:txBody>
      </p:sp>
      <p:pic>
        <p:nvPicPr>
          <p:cNvPr id="4" name="Picture 3">
            <a:extLst>
              <a:ext uri="{FF2B5EF4-FFF2-40B4-BE49-F238E27FC236}">
                <a16:creationId xmlns:a16="http://schemas.microsoft.com/office/drawing/2014/main" id="{1F90C6A6-DD59-4B40-9EE5-5B24EF3E4FF7}"/>
              </a:ext>
            </a:extLst>
          </p:cNvPr>
          <p:cNvPicPr>
            <a:picLocks noChangeAspect="1"/>
          </p:cNvPicPr>
          <p:nvPr/>
        </p:nvPicPr>
        <p:blipFill>
          <a:blip r:embed="rId2"/>
          <a:stretch>
            <a:fillRect/>
          </a:stretch>
        </p:blipFill>
        <p:spPr>
          <a:xfrm>
            <a:off x="4253043" y="379411"/>
            <a:ext cx="1120679" cy="1320800"/>
          </a:xfrm>
          <a:prstGeom prst="rect">
            <a:avLst/>
          </a:prstGeom>
        </p:spPr>
      </p:pic>
    </p:spTree>
    <p:extLst>
      <p:ext uri="{BB962C8B-B14F-4D97-AF65-F5344CB8AC3E}">
        <p14:creationId xmlns:p14="http://schemas.microsoft.com/office/powerpoint/2010/main" val="8098859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6E1A1-B3A9-4755-99AB-6C88B7ABDAA8}"/>
              </a:ext>
            </a:extLst>
          </p:cNvPr>
          <p:cNvSpPr>
            <a:spLocks noGrp="1"/>
          </p:cNvSpPr>
          <p:nvPr>
            <p:ph type="title"/>
          </p:nvPr>
        </p:nvSpPr>
        <p:spPr/>
        <p:txBody>
          <a:bodyPr/>
          <a:lstStyle/>
          <a:p>
            <a:r>
              <a:rPr lang="en-GB" dirty="0"/>
              <a:t>Discord</a:t>
            </a:r>
          </a:p>
        </p:txBody>
      </p:sp>
      <p:sp>
        <p:nvSpPr>
          <p:cNvPr id="3" name="Content Placeholder 2">
            <a:extLst>
              <a:ext uri="{FF2B5EF4-FFF2-40B4-BE49-F238E27FC236}">
                <a16:creationId xmlns:a16="http://schemas.microsoft.com/office/drawing/2014/main" id="{CCC1FC33-DEFA-4057-A0FE-03780062D5AA}"/>
              </a:ext>
            </a:extLst>
          </p:cNvPr>
          <p:cNvSpPr>
            <a:spLocks noGrp="1"/>
          </p:cNvSpPr>
          <p:nvPr>
            <p:ph idx="1"/>
          </p:nvPr>
        </p:nvSpPr>
        <p:spPr/>
        <p:txBody>
          <a:bodyPr/>
          <a:lstStyle/>
          <a:p>
            <a:r>
              <a:rPr lang="en-GB" dirty="0"/>
              <a:t>Discord started as a place for gamers to chat while playing video games but has become a bigger platform where users can use text, voice-chat, and video-chat to discuss a wide variety of topics. </a:t>
            </a:r>
          </a:p>
          <a:p>
            <a:r>
              <a:rPr lang="en-GB" b="1" dirty="0"/>
              <a:t>What parents need to know? </a:t>
            </a:r>
            <a:endParaRPr lang="en-GB" dirty="0"/>
          </a:p>
          <a:p>
            <a:r>
              <a:rPr lang="en-GB" dirty="0"/>
              <a:t> </a:t>
            </a:r>
            <a:r>
              <a:rPr lang="en-GB" b="1" dirty="0"/>
              <a:t>There are public and private "servers" </a:t>
            </a:r>
            <a:r>
              <a:rPr lang="en-GB" dirty="0"/>
              <a:t>or discussion groups. Teens can join public groups, ask to join private ones, or start their own. The safest option is for them to join a private group with people they know in real life. </a:t>
            </a:r>
          </a:p>
          <a:p>
            <a:r>
              <a:rPr lang="en-GB" dirty="0"/>
              <a:t> </a:t>
            </a:r>
            <a:r>
              <a:rPr lang="en-GB" b="1" dirty="0"/>
              <a:t>Some groups are more moderated than others, some have warnings of inappropriate content, and some are hate-filled</a:t>
            </a:r>
            <a:r>
              <a:rPr lang="en-GB" dirty="0"/>
              <a:t>. There are plenty of groups that are meant for adults only, and some are totally tame and well moderated. If your child is in one of the latter, the risk is much lower. </a:t>
            </a:r>
          </a:p>
          <a:p>
            <a:endParaRPr lang="en-GB" dirty="0"/>
          </a:p>
        </p:txBody>
      </p:sp>
      <p:pic>
        <p:nvPicPr>
          <p:cNvPr id="4" name="Picture 3">
            <a:extLst>
              <a:ext uri="{FF2B5EF4-FFF2-40B4-BE49-F238E27FC236}">
                <a16:creationId xmlns:a16="http://schemas.microsoft.com/office/drawing/2014/main" id="{6D6703F3-E250-40A4-BCDE-A0A592FB1551}"/>
              </a:ext>
            </a:extLst>
          </p:cNvPr>
          <p:cNvPicPr>
            <a:picLocks noChangeAspect="1"/>
          </p:cNvPicPr>
          <p:nvPr/>
        </p:nvPicPr>
        <p:blipFill>
          <a:blip r:embed="rId2"/>
          <a:stretch>
            <a:fillRect/>
          </a:stretch>
        </p:blipFill>
        <p:spPr>
          <a:xfrm>
            <a:off x="4092253" y="488025"/>
            <a:ext cx="1605307" cy="954881"/>
          </a:xfrm>
          <a:prstGeom prst="rect">
            <a:avLst/>
          </a:prstGeom>
        </p:spPr>
      </p:pic>
    </p:spTree>
    <p:extLst>
      <p:ext uri="{BB962C8B-B14F-4D97-AF65-F5344CB8AC3E}">
        <p14:creationId xmlns:p14="http://schemas.microsoft.com/office/powerpoint/2010/main" val="22986510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1D37B-8319-44C5-A3E9-BCFCB48125BA}"/>
              </a:ext>
            </a:extLst>
          </p:cNvPr>
          <p:cNvSpPr>
            <a:spLocks noGrp="1"/>
          </p:cNvSpPr>
          <p:nvPr>
            <p:ph type="title"/>
          </p:nvPr>
        </p:nvSpPr>
        <p:spPr/>
        <p:txBody>
          <a:bodyPr/>
          <a:lstStyle/>
          <a:p>
            <a:r>
              <a:rPr lang="en-GB" dirty="0"/>
              <a:t>Instagram</a:t>
            </a:r>
          </a:p>
        </p:txBody>
      </p:sp>
      <p:sp>
        <p:nvSpPr>
          <p:cNvPr id="3" name="Content Placeholder 2">
            <a:extLst>
              <a:ext uri="{FF2B5EF4-FFF2-40B4-BE49-F238E27FC236}">
                <a16:creationId xmlns:a16="http://schemas.microsoft.com/office/drawing/2014/main" id="{563FD554-E323-445C-A4FE-C198C6E55F83}"/>
              </a:ext>
            </a:extLst>
          </p:cNvPr>
          <p:cNvSpPr>
            <a:spLocks noGrp="1"/>
          </p:cNvSpPr>
          <p:nvPr>
            <p:ph idx="1"/>
          </p:nvPr>
        </p:nvSpPr>
        <p:spPr/>
        <p:txBody>
          <a:bodyPr>
            <a:normAutofit fontScale="85000" lnSpcReduction="20000"/>
          </a:bodyPr>
          <a:lstStyle/>
          <a:p>
            <a:r>
              <a:rPr lang="en-GB" dirty="0"/>
              <a:t>Instagram lets users snap, edit, and share photos and 15-second videos, either publicly or within a private network of followers. It unites the most popular features of social media sites: sharing, seeing, and commenting on photos. It also lets you apply fun filters and effects to your photos, making them look high-quality and artistic. </a:t>
            </a:r>
          </a:p>
          <a:p>
            <a:r>
              <a:rPr lang="en-GB" b="1" dirty="0"/>
              <a:t>What parents need to know? </a:t>
            </a:r>
            <a:endParaRPr lang="en-GB" dirty="0"/>
          </a:p>
          <a:p>
            <a:r>
              <a:rPr lang="en-GB" dirty="0"/>
              <a:t> </a:t>
            </a:r>
            <a:r>
              <a:rPr lang="en-GB" b="1" dirty="0"/>
              <a:t>Children are on the lookout for "likes." </a:t>
            </a:r>
            <a:r>
              <a:rPr lang="en-GB" dirty="0"/>
              <a:t>Similar to the way they use Facebook, children may measure the "success" of their photos -- even their self-worth -- by the number </a:t>
            </a:r>
          </a:p>
          <a:p>
            <a:r>
              <a:rPr lang="en-GB" dirty="0"/>
              <a:t>of likes or comments they receive. Posting a photo or video can be problematic if children are posting to validate their popularity. </a:t>
            </a:r>
          </a:p>
          <a:p>
            <a:r>
              <a:rPr lang="en-GB" dirty="0"/>
              <a:t> </a:t>
            </a:r>
            <a:r>
              <a:rPr lang="en-GB" b="1" dirty="0"/>
              <a:t>Public photos are the default. </a:t>
            </a:r>
            <a:r>
              <a:rPr lang="en-GB" dirty="0"/>
              <a:t>Photos and videos shared on Instagram are public unless privacy settings are adjusted. Hashtags and location information can make photos even more visible to communities beyond a teen's followers if his or her account is public. </a:t>
            </a:r>
          </a:p>
          <a:p>
            <a:r>
              <a:rPr lang="en-GB" dirty="0"/>
              <a:t> </a:t>
            </a:r>
            <a:r>
              <a:rPr lang="en-GB" b="1" dirty="0"/>
              <a:t>Kids can send private messages. </a:t>
            </a:r>
            <a:r>
              <a:rPr lang="en-GB" dirty="0"/>
              <a:t>Instagram Direct is like texting with photos or videos and you can do it with up to 15 mutual friends. These pictures don't show up on their public feeds. Although there's nothing wrong with group chats, kids may be more likely to share inappropriate content with their inner circles. </a:t>
            </a:r>
          </a:p>
          <a:p>
            <a:endParaRPr lang="en-GB" dirty="0"/>
          </a:p>
          <a:p>
            <a:endParaRPr lang="en-GB" dirty="0"/>
          </a:p>
        </p:txBody>
      </p:sp>
      <p:pic>
        <p:nvPicPr>
          <p:cNvPr id="4" name="Picture 3">
            <a:extLst>
              <a:ext uri="{FF2B5EF4-FFF2-40B4-BE49-F238E27FC236}">
                <a16:creationId xmlns:a16="http://schemas.microsoft.com/office/drawing/2014/main" id="{4EE08657-23DF-48E3-AAF8-F3664AFDD134}"/>
              </a:ext>
            </a:extLst>
          </p:cNvPr>
          <p:cNvPicPr>
            <a:picLocks noChangeAspect="1"/>
          </p:cNvPicPr>
          <p:nvPr/>
        </p:nvPicPr>
        <p:blipFill>
          <a:blip r:embed="rId2"/>
          <a:stretch>
            <a:fillRect/>
          </a:stretch>
        </p:blipFill>
        <p:spPr>
          <a:xfrm>
            <a:off x="3952613" y="384175"/>
            <a:ext cx="1214118" cy="1176177"/>
          </a:xfrm>
          <a:prstGeom prst="rect">
            <a:avLst/>
          </a:prstGeom>
        </p:spPr>
      </p:pic>
    </p:spTree>
    <p:extLst>
      <p:ext uri="{BB962C8B-B14F-4D97-AF65-F5344CB8AC3E}">
        <p14:creationId xmlns:p14="http://schemas.microsoft.com/office/powerpoint/2010/main" val="2459555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A7F17-8F81-4E90-93AD-16DF3D5D19D7}"/>
              </a:ext>
            </a:extLst>
          </p:cNvPr>
          <p:cNvSpPr>
            <a:spLocks noGrp="1"/>
          </p:cNvSpPr>
          <p:nvPr>
            <p:ph type="title"/>
          </p:nvPr>
        </p:nvSpPr>
        <p:spPr/>
        <p:txBody>
          <a:bodyPr/>
          <a:lstStyle/>
          <a:p>
            <a:r>
              <a:rPr lang="en-GB" dirty="0" err="1"/>
              <a:t>Tik</a:t>
            </a:r>
            <a:r>
              <a:rPr lang="en-GB" dirty="0"/>
              <a:t> Tok </a:t>
            </a:r>
          </a:p>
        </p:txBody>
      </p:sp>
      <p:sp>
        <p:nvSpPr>
          <p:cNvPr id="3" name="Content Placeholder 2">
            <a:extLst>
              <a:ext uri="{FF2B5EF4-FFF2-40B4-BE49-F238E27FC236}">
                <a16:creationId xmlns:a16="http://schemas.microsoft.com/office/drawing/2014/main" id="{9C1DCB04-C033-410C-8790-660013019B7D}"/>
              </a:ext>
            </a:extLst>
          </p:cNvPr>
          <p:cNvSpPr>
            <a:spLocks noGrp="1"/>
          </p:cNvSpPr>
          <p:nvPr>
            <p:ph idx="1"/>
          </p:nvPr>
        </p:nvSpPr>
        <p:spPr/>
        <p:txBody>
          <a:bodyPr>
            <a:normAutofit fontScale="92500" lnSpcReduction="10000"/>
          </a:bodyPr>
          <a:lstStyle/>
          <a:p>
            <a:r>
              <a:rPr lang="en-GB" dirty="0" err="1"/>
              <a:t>Tik</a:t>
            </a:r>
            <a:r>
              <a:rPr lang="en-GB" dirty="0"/>
              <a:t> Tok Real Short Videos is a performance- and video-sharing social network that mostly features teens lip-synching to famous songs but also includes some original song writing and singing. Users can build up a following among friends or share posts publicly. </a:t>
            </a:r>
          </a:p>
          <a:p>
            <a:r>
              <a:rPr lang="en-GB" b="1" dirty="0"/>
              <a:t>What parents need to know? </a:t>
            </a:r>
            <a:endParaRPr lang="en-GB" dirty="0"/>
          </a:p>
          <a:p>
            <a:r>
              <a:rPr lang="en-GB" dirty="0"/>
              <a:t> </a:t>
            </a:r>
            <a:r>
              <a:rPr lang="en-GB" b="1" dirty="0"/>
              <a:t>Songs and videos contain lots of questionable content. </a:t>
            </a:r>
            <a:r>
              <a:rPr lang="en-GB" dirty="0"/>
              <a:t>Because the platform features popular music and a mix of teen and adult users, swearing and sexual content are commonplace. </a:t>
            </a:r>
          </a:p>
          <a:p>
            <a:r>
              <a:rPr lang="en-GB" dirty="0"/>
              <a:t> </a:t>
            </a:r>
            <a:r>
              <a:rPr lang="en-GB" b="1" dirty="0"/>
              <a:t>There are often creepy comments. </a:t>
            </a:r>
            <a:r>
              <a:rPr lang="en-GB" dirty="0"/>
              <a:t>Though lots of comments are kind, videos often have comments about the performer's body or other sexual references, and since kids under 13 and adults use the app, it's especially creepy. </a:t>
            </a:r>
          </a:p>
          <a:p>
            <a:r>
              <a:rPr lang="en-GB" dirty="0"/>
              <a:t> </a:t>
            </a:r>
            <a:r>
              <a:rPr lang="en-GB" b="1" dirty="0"/>
              <a:t>Gaining followers and fans feels important. </a:t>
            </a:r>
            <a:r>
              <a:rPr lang="en-GB" dirty="0"/>
              <a:t>Teens want a public profile to get exposure and approval, and many are highly motivated to get more followers and likes for their videos. </a:t>
            </a:r>
          </a:p>
          <a:p>
            <a:endParaRPr lang="en-GB" dirty="0"/>
          </a:p>
        </p:txBody>
      </p:sp>
      <p:pic>
        <p:nvPicPr>
          <p:cNvPr id="4" name="Picture 3">
            <a:extLst>
              <a:ext uri="{FF2B5EF4-FFF2-40B4-BE49-F238E27FC236}">
                <a16:creationId xmlns:a16="http://schemas.microsoft.com/office/drawing/2014/main" id="{3BA57E50-7DAD-4779-BEA5-21F93B2DB706}"/>
              </a:ext>
            </a:extLst>
          </p:cNvPr>
          <p:cNvPicPr>
            <a:picLocks noChangeAspect="1"/>
          </p:cNvPicPr>
          <p:nvPr/>
        </p:nvPicPr>
        <p:blipFill>
          <a:blip r:embed="rId2"/>
          <a:stretch>
            <a:fillRect/>
          </a:stretch>
        </p:blipFill>
        <p:spPr>
          <a:xfrm>
            <a:off x="3684165" y="459865"/>
            <a:ext cx="1164672" cy="1152540"/>
          </a:xfrm>
          <a:prstGeom prst="rect">
            <a:avLst/>
          </a:prstGeom>
        </p:spPr>
      </p:pic>
    </p:spTree>
    <p:extLst>
      <p:ext uri="{BB962C8B-B14F-4D97-AF65-F5344CB8AC3E}">
        <p14:creationId xmlns:p14="http://schemas.microsoft.com/office/powerpoint/2010/main" val="23387309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4EDB7-848D-4167-BECC-15559C98842E}"/>
              </a:ext>
            </a:extLst>
          </p:cNvPr>
          <p:cNvSpPr>
            <a:spLocks noGrp="1"/>
          </p:cNvSpPr>
          <p:nvPr>
            <p:ph type="title"/>
          </p:nvPr>
        </p:nvSpPr>
        <p:spPr/>
        <p:txBody>
          <a:bodyPr/>
          <a:lstStyle/>
          <a:p>
            <a:r>
              <a:rPr lang="en-GB" dirty="0"/>
              <a:t>Snapchat</a:t>
            </a:r>
          </a:p>
        </p:txBody>
      </p:sp>
      <p:sp>
        <p:nvSpPr>
          <p:cNvPr id="3" name="Content Placeholder 2">
            <a:extLst>
              <a:ext uri="{FF2B5EF4-FFF2-40B4-BE49-F238E27FC236}">
                <a16:creationId xmlns:a16="http://schemas.microsoft.com/office/drawing/2014/main" id="{563FB3DF-D9F5-465B-88CA-FDFE692DF466}"/>
              </a:ext>
            </a:extLst>
          </p:cNvPr>
          <p:cNvSpPr>
            <a:spLocks noGrp="1"/>
          </p:cNvSpPr>
          <p:nvPr>
            <p:ph idx="1"/>
          </p:nvPr>
        </p:nvSpPr>
        <p:spPr/>
        <p:txBody>
          <a:bodyPr>
            <a:normAutofit fontScale="92500" lnSpcReduction="20000"/>
          </a:bodyPr>
          <a:lstStyle/>
          <a:p>
            <a:r>
              <a:rPr lang="en-GB" dirty="0"/>
              <a:t>Snapchat is a messaging app that lets users put a time limit on the pictures and videos they send before they disappear. Most teens use the app to share goofy or embarrassing photos without the risk of them going public. However, there are lots of opportunities to use it in other ways. </a:t>
            </a:r>
          </a:p>
          <a:p>
            <a:r>
              <a:rPr lang="en-GB" b="1" dirty="0"/>
              <a:t>What parents need to know? </a:t>
            </a:r>
            <a:endParaRPr lang="en-GB" dirty="0"/>
          </a:p>
          <a:p>
            <a:r>
              <a:rPr lang="en-GB" dirty="0"/>
              <a:t> </a:t>
            </a:r>
            <a:r>
              <a:rPr lang="en-GB" b="1" dirty="0"/>
              <a:t>It's a myth that Snapchats go away forever. </a:t>
            </a:r>
            <a:r>
              <a:rPr lang="en-GB" dirty="0"/>
              <a:t>Data is data: Whenever an image is sent, it never truly goes away. (For example, the person on the receiving end can take a screenshot of the image before it disappears.) Snapchats can even be recovered. </a:t>
            </a:r>
          </a:p>
          <a:p>
            <a:r>
              <a:rPr lang="en-GB" dirty="0"/>
              <a:t> </a:t>
            </a:r>
            <a:r>
              <a:rPr lang="en-GB" b="1" dirty="0"/>
              <a:t>It can make sexting seem OK. </a:t>
            </a:r>
            <a:r>
              <a:rPr lang="en-GB" dirty="0"/>
              <a:t>The seemingly risk-free messaging might encourage users to share pictures containing sexy images. </a:t>
            </a:r>
          </a:p>
          <a:p>
            <a:r>
              <a:rPr lang="en-GB" dirty="0"/>
              <a:t> </a:t>
            </a:r>
            <a:r>
              <a:rPr lang="en-GB" b="1" dirty="0"/>
              <a:t>There's a lot of questionable “clickbait” content. </a:t>
            </a:r>
            <a:r>
              <a:rPr lang="en-GB" dirty="0"/>
              <a:t>Snapchat's Discover feature offers a grab-bag of articles, videos, and quizzes from magazine publishers, TV networks, and online sources mostly about pop culture, celebrities, and relationships (a typical headline: "THIS is What Sex Does To Your Brain"). </a:t>
            </a:r>
          </a:p>
          <a:p>
            <a:endParaRPr lang="en-GB" dirty="0"/>
          </a:p>
        </p:txBody>
      </p:sp>
      <p:pic>
        <p:nvPicPr>
          <p:cNvPr id="4" name="Picture 3">
            <a:extLst>
              <a:ext uri="{FF2B5EF4-FFF2-40B4-BE49-F238E27FC236}">
                <a16:creationId xmlns:a16="http://schemas.microsoft.com/office/drawing/2014/main" id="{B1C3700F-DDBD-44BB-92E2-40DDA6B39F77}"/>
              </a:ext>
            </a:extLst>
          </p:cNvPr>
          <p:cNvPicPr>
            <a:picLocks noChangeAspect="1"/>
          </p:cNvPicPr>
          <p:nvPr/>
        </p:nvPicPr>
        <p:blipFill>
          <a:blip r:embed="rId2"/>
          <a:stretch>
            <a:fillRect/>
          </a:stretch>
        </p:blipFill>
        <p:spPr>
          <a:xfrm>
            <a:off x="3507298" y="488157"/>
            <a:ext cx="1066800" cy="1038225"/>
          </a:xfrm>
          <a:prstGeom prst="rect">
            <a:avLst/>
          </a:prstGeom>
        </p:spPr>
      </p:pic>
    </p:spTree>
    <p:extLst>
      <p:ext uri="{BB962C8B-B14F-4D97-AF65-F5344CB8AC3E}">
        <p14:creationId xmlns:p14="http://schemas.microsoft.com/office/powerpoint/2010/main" val="16243732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7F6B1-EAB4-49F2-BC3E-2F3B2F94695D}"/>
              </a:ext>
            </a:extLst>
          </p:cNvPr>
          <p:cNvSpPr>
            <a:spLocks noGrp="1"/>
          </p:cNvSpPr>
          <p:nvPr>
            <p:ph type="title"/>
          </p:nvPr>
        </p:nvSpPr>
        <p:spPr/>
        <p:txBody>
          <a:bodyPr/>
          <a:lstStyle/>
          <a:p>
            <a:r>
              <a:rPr lang="en-GB" dirty="0"/>
              <a:t>Snapchat</a:t>
            </a:r>
          </a:p>
        </p:txBody>
      </p:sp>
      <p:sp>
        <p:nvSpPr>
          <p:cNvPr id="3" name="Content Placeholder 2">
            <a:extLst>
              <a:ext uri="{FF2B5EF4-FFF2-40B4-BE49-F238E27FC236}">
                <a16:creationId xmlns:a16="http://schemas.microsoft.com/office/drawing/2014/main" id="{5F415D81-87E5-4A9E-A254-4F8773EB5486}"/>
              </a:ext>
            </a:extLst>
          </p:cNvPr>
          <p:cNvSpPr>
            <a:spLocks noGrp="1"/>
          </p:cNvSpPr>
          <p:nvPr>
            <p:ph idx="1"/>
          </p:nvPr>
        </p:nvSpPr>
        <p:spPr/>
        <p:txBody>
          <a:bodyPr/>
          <a:lstStyle/>
          <a:p>
            <a:r>
              <a:rPr lang="en-GB" dirty="0"/>
              <a:t>This is the app where most of our in school issues arise</a:t>
            </a:r>
          </a:p>
          <a:p>
            <a:r>
              <a:rPr lang="en-GB" dirty="0"/>
              <a:t>Group chats are created and children are left out</a:t>
            </a:r>
          </a:p>
          <a:p>
            <a:r>
              <a:rPr lang="en-GB" dirty="0"/>
              <a:t>“disappearing chats” are sent sometimes being nasty about others</a:t>
            </a:r>
          </a:p>
          <a:p>
            <a:r>
              <a:rPr lang="en-GB" dirty="0"/>
              <a:t>Threats are made and screenshots are taken</a:t>
            </a:r>
          </a:p>
          <a:p>
            <a:pPr marL="0" indent="0">
              <a:buNone/>
            </a:pPr>
            <a:endParaRPr lang="en-GB" dirty="0"/>
          </a:p>
        </p:txBody>
      </p:sp>
      <p:pic>
        <p:nvPicPr>
          <p:cNvPr id="4" name="Picture 3">
            <a:extLst>
              <a:ext uri="{FF2B5EF4-FFF2-40B4-BE49-F238E27FC236}">
                <a16:creationId xmlns:a16="http://schemas.microsoft.com/office/drawing/2014/main" id="{C2257C25-1205-4493-83FB-D7441C9EC967}"/>
              </a:ext>
            </a:extLst>
          </p:cNvPr>
          <p:cNvPicPr>
            <a:picLocks noChangeAspect="1"/>
          </p:cNvPicPr>
          <p:nvPr/>
        </p:nvPicPr>
        <p:blipFill>
          <a:blip r:embed="rId2"/>
          <a:stretch>
            <a:fillRect/>
          </a:stretch>
        </p:blipFill>
        <p:spPr>
          <a:xfrm>
            <a:off x="3507298" y="488157"/>
            <a:ext cx="1066800" cy="1038225"/>
          </a:xfrm>
          <a:prstGeom prst="rect">
            <a:avLst/>
          </a:prstGeom>
        </p:spPr>
      </p:pic>
    </p:spTree>
    <p:extLst>
      <p:ext uri="{BB962C8B-B14F-4D97-AF65-F5344CB8AC3E}">
        <p14:creationId xmlns:p14="http://schemas.microsoft.com/office/powerpoint/2010/main" val="13277966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CC33A-2305-4882-BFCC-05F00543D0CA}"/>
              </a:ext>
            </a:extLst>
          </p:cNvPr>
          <p:cNvSpPr>
            <a:spLocks noGrp="1"/>
          </p:cNvSpPr>
          <p:nvPr>
            <p:ph type="title"/>
          </p:nvPr>
        </p:nvSpPr>
        <p:spPr/>
        <p:txBody>
          <a:bodyPr/>
          <a:lstStyle/>
          <a:p>
            <a:r>
              <a:rPr lang="en-GB" b="1" dirty="0"/>
              <a:t>Sharing Images</a:t>
            </a:r>
            <a:endParaRPr lang="en-GB" dirty="0"/>
          </a:p>
        </p:txBody>
      </p:sp>
      <p:sp>
        <p:nvSpPr>
          <p:cNvPr id="3" name="Content Placeholder 2">
            <a:extLst>
              <a:ext uri="{FF2B5EF4-FFF2-40B4-BE49-F238E27FC236}">
                <a16:creationId xmlns:a16="http://schemas.microsoft.com/office/drawing/2014/main" id="{8F6B24D5-56AF-4362-A92F-F34908BB4F01}"/>
              </a:ext>
            </a:extLst>
          </p:cNvPr>
          <p:cNvSpPr>
            <a:spLocks noGrp="1"/>
          </p:cNvSpPr>
          <p:nvPr>
            <p:ph idx="1"/>
          </p:nvPr>
        </p:nvSpPr>
        <p:spPr/>
        <p:txBody>
          <a:bodyPr>
            <a:normAutofit fontScale="92500" lnSpcReduction="20000"/>
          </a:bodyPr>
          <a:lstStyle/>
          <a:p>
            <a:r>
              <a:rPr lang="en-GB" dirty="0"/>
              <a:t>Sharing photos and videos online can be a great way to express yourself. Lots of people like to share selfies with friends - to show them what they’re up to, express how they feel, or just to have a laugh.</a:t>
            </a:r>
          </a:p>
          <a:p>
            <a:r>
              <a:rPr lang="en-GB" dirty="0"/>
              <a:t>Some young people post naked or semi-naked (nude) images of themselves too. This might be because: </a:t>
            </a:r>
          </a:p>
          <a:p>
            <a:r>
              <a:rPr lang="en-GB" dirty="0"/>
              <a:t> They want to send one to a boyfriend/girlfriend </a:t>
            </a:r>
          </a:p>
          <a:p>
            <a:r>
              <a:rPr lang="en-GB" dirty="0"/>
              <a:t> They feel like they should send one to a boyfriend/girlfriend </a:t>
            </a:r>
          </a:p>
          <a:p>
            <a:r>
              <a:rPr lang="en-GB" dirty="0"/>
              <a:t> They want to flirt with someone they like </a:t>
            </a:r>
          </a:p>
          <a:p>
            <a:r>
              <a:rPr lang="en-GB" dirty="0"/>
              <a:t> They want to make their friends laugh </a:t>
            </a:r>
          </a:p>
          <a:p>
            <a:r>
              <a:rPr lang="en-GB" dirty="0"/>
              <a:t> They are being pressured to send one by someone else</a:t>
            </a:r>
          </a:p>
          <a:p>
            <a:r>
              <a:rPr lang="en-GB" dirty="0"/>
              <a:t> Whatever the reason, there are always risks involved in sharing naked pictures, particularly if someone isn’t sending it because they want to. Once an image has been shared, there’s a chance that it could be shared with more people. </a:t>
            </a:r>
          </a:p>
          <a:p>
            <a:endParaRPr lang="en-GB" dirty="0"/>
          </a:p>
          <a:p>
            <a:endParaRPr lang="en-GB" dirty="0"/>
          </a:p>
        </p:txBody>
      </p:sp>
    </p:spTree>
    <p:extLst>
      <p:ext uri="{BB962C8B-B14F-4D97-AF65-F5344CB8AC3E}">
        <p14:creationId xmlns:p14="http://schemas.microsoft.com/office/powerpoint/2010/main" val="2423506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AEA3F-4009-40B9-9253-73FD98EC867F}"/>
              </a:ext>
            </a:extLst>
          </p:cNvPr>
          <p:cNvSpPr>
            <a:spLocks noGrp="1"/>
          </p:cNvSpPr>
          <p:nvPr>
            <p:ph type="title"/>
          </p:nvPr>
        </p:nvSpPr>
        <p:spPr/>
        <p:txBody>
          <a:bodyPr/>
          <a:lstStyle/>
          <a:p>
            <a:r>
              <a:rPr lang="en-GB" dirty="0"/>
              <a:t>Why is this important?</a:t>
            </a:r>
          </a:p>
        </p:txBody>
      </p:sp>
      <p:sp>
        <p:nvSpPr>
          <p:cNvPr id="3" name="Content Placeholder 2">
            <a:extLst>
              <a:ext uri="{FF2B5EF4-FFF2-40B4-BE49-F238E27FC236}">
                <a16:creationId xmlns:a16="http://schemas.microsoft.com/office/drawing/2014/main" id="{89E95AFC-E85C-4675-82FF-D32B1D1A15C2}"/>
              </a:ext>
            </a:extLst>
          </p:cNvPr>
          <p:cNvSpPr>
            <a:spLocks noGrp="1"/>
          </p:cNvSpPr>
          <p:nvPr>
            <p:ph idx="1"/>
          </p:nvPr>
        </p:nvSpPr>
        <p:spPr/>
        <p:txBody>
          <a:bodyPr/>
          <a:lstStyle/>
          <a:p>
            <a:r>
              <a:rPr lang="en-GB" dirty="0"/>
              <a:t>43% of our pupils have their own mobile phone with access to internet</a:t>
            </a:r>
          </a:p>
          <a:p>
            <a:r>
              <a:rPr lang="en-GB" dirty="0"/>
              <a:t>30% of these pupils are in P1-3</a:t>
            </a:r>
          </a:p>
          <a:p>
            <a:r>
              <a:rPr lang="en-GB" dirty="0"/>
              <a:t>Almost daily situations in school where online behaviours have carried over into school setting</a:t>
            </a:r>
          </a:p>
          <a:p>
            <a:r>
              <a:rPr lang="en-GB" dirty="0"/>
              <a:t>Lack of understanding/fear of change </a:t>
            </a:r>
          </a:p>
          <a:p>
            <a:endParaRPr lang="en-GB" dirty="0"/>
          </a:p>
          <a:p>
            <a:endParaRPr lang="en-GB" dirty="0"/>
          </a:p>
        </p:txBody>
      </p:sp>
    </p:spTree>
    <p:extLst>
      <p:ext uri="{BB962C8B-B14F-4D97-AF65-F5344CB8AC3E}">
        <p14:creationId xmlns:p14="http://schemas.microsoft.com/office/powerpoint/2010/main" val="14530628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88EE9-27C1-44A3-A682-E13E6CBB3158}"/>
              </a:ext>
            </a:extLst>
          </p:cNvPr>
          <p:cNvSpPr>
            <a:spLocks noGrp="1"/>
          </p:cNvSpPr>
          <p:nvPr>
            <p:ph type="title"/>
          </p:nvPr>
        </p:nvSpPr>
        <p:spPr/>
        <p:txBody>
          <a:bodyPr/>
          <a:lstStyle/>
          <a:p>
            <a:r>
              <a:rPr lang="en-GB" b="1" dirty="0"/>
              <a:t>Practical tips to help minimise the risks your child might face </a:t>
            </a:r>
            <a:endParaRPr lang="en-GB" dirty="0"/>
          </a:p>
        </p:txBody>
      </p:sp>
      <p:sp>
        <p:nvSpPr>
          <p:cNvPr id="3" name="Content Placeholder 2">
            <a:extLst>
              <a:ext uri="{FF2B5EF4-FFF2-40B4-BE49-F238E27FC236}">
                <a16:creationId xmlns:a16="http://schemas.microsoft.com/office/drawing/2014/main" id="{0BC771CA-92F7-4206-8F33-C7579F2BC4C9}"/>
              </a:ext>
            </a:extLst>
          </p:cNvPr>
          <p:cNvSpPr>
            <a:spLocks noGrp="1"/>
          </p:cNvSpPr>
          <p:nvPr>
            <p:ph idx="1"/>
          </p:nvPr>
        </p:nvSpPr>
        <p:spPr/>
        <p:txBody>
          <a:bodyPr>
            <a:normAutofit lnSpcReduction="10000"/>
          </a:bodyPr>
          <a:lstStyle/>
          <a:p>
            <a:r>
              <a:rPr lang="en-GB" dirty="0"/>
              <a:t>It’s good practice for apps and websites to have safety advice and well-designed safety features which can make a real difference to how safe your child will be when using them. Work through safety and privacy features on the apps that your child is using, or might use. Make sure they understand the point of these and how to use them. </a:t>
            </a:r>
          </a:p>
          <a:p>
            <a:r>
              <a:rPr lang="en-GB" dirty="0"/>
              <a:t>Don’t be put off by believing your child knows more than you: the tools are actually quite easy to manage. </a:t>
            </a:r>
          </a:p>
          <a:p>
            <a:r>
              <a:rPr lang="en-GB" dirty="0"/>
              <a:t>Ask them to show you which social media apps they use and what they like about them. Talk about how they use them and what makes them so engaging </a:t>
            </a:r>
          </a:p>
          <a:p>
            <a:r>
              <a:rPr lang="en-GB" dirty="0"/>
              <a:t>Explain how you can use privacy settings to make sure only approved friends can see posts &amp; images </a:t>
            </a:r>
          </a:p>
          <a:p>
            <a:r>
              <a:rPr lang="en-GB" dirty="0"/>
              <a:t>Check if any of their apps have ‘geo-location’ enabled, sharing their location unintentionally </a:t>
            </a:r>
          </a:p>
        </p:txBody>
      </p:sp>
    </p:spTree>
    <p:extLst>
      <p:ext uri="{BB962C8B-B14F-4D97-AF65-F5344CB8AC3E}">
        <p14:creationId xmlns:p14="http://schemas.microsoft.com/office/powerpoint/2010/main" val="23558121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A67560-C676-4365-9F84-8A3849E963F3}"/>
              </a:ext>
            </a:extLst>
          </p:cNvPr>
          <p:cNvSpPr>
            <a:spLocks noGrp="1"/>
          </p:cNvSpPr>
          <p:nvPr>
            <p:ph idx="1"/>
          </p:nvPr>
        </p:nvSpPr>
        <p:spPr/>
        <p:txBody>
          <a:bodyPr/>
          <a:lstStyle/>
          <a:p>
            <a:r>
              <a:rPr lang="en-GB" dirty="0"/>
              <a:t>Show them how to report offensive comments or block people who upset them </a:t>
            </a:r>
          </a:p>
          <a:p>
            <a:r>
              <a:rPr lang="en-GB" dirty="0"/>
              <a:t>Check ‘tagging’ settings so that when others are posting or sharing photos online, your child’s identity is not revealed. Also, get people‘s consent before sharing photos </a:t>
            </a:r>
          </a:p>
          <a:p>
            <a:r>
              <a:rPr lang="en-GB" dirty="0"/>
              <a:t>Encourage your child to come and talk to you if they see anything that upsets them </a:t>
            </a:r>
          </a:p>
        </p:txBody>
      </p:sp>
    </p:spTree>
    <p:extLst>
      <p:ext uri="{BB962C8B-B14F-4D97-AF65-F5344CB8AC3E}">
        <p14:creationId xmlns:p14="http://schemas.microsoft.com/office/powerpoint/2010/main" val="42463583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62F84-7186-497F-8931-1B5358DB436F}"/>
              </a:ext>
            </a:extLst>
          </p:cNvPr>
          <p:cNvSpPr>
            <a:spLocks noGrp="1"/>
          </p:cNvSpPr>
          <p:nvPr>
            <p:ph type="title"/>
          </p:nvPr>
        </p:nvSpPr>
        <p:spPr/>
        <p:txBody>
          <a:bodyPr/>
          <a:lstStyle/>
          <a:p>
            <a:r>
              <a:rPr lang="en-GB" dirty="0"/>
              <a:t>What are we at Riverbank doing to support pupils?</a:t>
            </a:r>
          </a:p>
        </p:txBody>
      </p:sp>
      <p:sp>
        <p:nvSpPr>
          <p:cNvPr id="3" name="Content Placeholder 2">
            <a:extLst>
              <a:ext uri="{FF2B5EF4-FFF2-40B4-BE49-F238E27FC236}">
                <a16:creationId xmlns:a16="http://schemas.microsoft.com/office/drawing/2014/main" id="{808E2076-2DAF-4538-B37B-FE39165888A9}"/>
              </a:ext>
            </a:extLst>
          </p:cNvPr>
          <p:cNvSpPr>
            <a:spLocks noGrp="1"/>
          </p:cNvSpPr>
          <p:nvPr>
            <p:ph idx="1"/>
          </p:nvPr>
        </p:nvSpPr>
        <p:spPr/>
        <p:txBody>
          <a:bodyPr/>
          <a:lstStyle/>
          <a:p>
            <a:r>
              <a:rPr lang="en-GB" dirty="0"/>
              <a:t>NSPCC Online Safety resources </a:t>
            </a:r>
          </a:p>
          <a:p>
            <a:r>
              <a:rPr lang="en-GB" dirty="0"/>
              <a:t>Relationships, Sexual Health and Parenting resources </a:t>
            </a:r>
          </a:p>
          <a:p>
            <a:r>
              <a:rPr lang="en-GB" dirty="0"/>
              <a:t>PATHS Lessons</a:t>
            </a:r>
          </a:p>
          <a:p>
            <a:r>
              <a:rPr lang="en-GB" dirty="0"/>
              <a:t>Liaising with Community Police/Campus Cop at Eastbank Academy</a:t>
            </a:r>
          </a:p>
          <a:p>
            <a:r>
              <a:rPr lang="en-GB" dirty="0"/>
              <a:t>Liaising with families to respond to needs and support where possible</a:t>
            </a:r>
          </a:p>
        </p:txBody>
      </p:sp>
    </p:spTree>
    <p:extLst>
      <p:ext uri="{BB962C8B-B14F-4D97-AF65-F5344CB8AC3E}">
        <p14:creationId xmlns:p14="http://schemas.microsoft.com/office/powerpoint/2010/main" val="31931697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52D1881-4E5E-4BAD-A908-8AAE271F62B4}"/>
              </a:ext>
            </a:extLst>
          </p:cNvPr>
          <p:cNvPicPr>
            <a:picLocks noChangeAspect="1"/>
          </p:cNvPicPr>
          <p:nvPr/>
        </p:nvPicPr>
        <p:blipFill rotWithShape="1">
          <a:blip r:embed="rId2"/>
          <a:srcRect l="20642" t="17982" r="21284" b="9847"/>
          <a:stretch/>
        </p:blipFill>
        <p:spPr>
          <a:xfrm>
            <a:off x="1400961" y="469783"/>
            <a:ext cx="8229599" cy="5752917"/>
          </a:xfrm>
          <a:prstGeom prst="rect">
            <a:avLst/>
          </a:prstGeom>
        </p:spPr>
      </p:pic>
    </p:spTree>
    <p:extLst>
      <p:ext uri="{BB962C8B-B14F-4D97-AF65-F5344CB8AC3E}">
        <p14:creationId xmlns:p14="http://schemas.microsoft.com/office/powerpoint/2010/main" val="20328353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97B330F-4610-496E-9F87-ECF96F9846B5}"/>
              </a:ext>
            </a:extLst>
          </p:cNvPr>
          <p:cNvPicPr>
            <a:picLocks noChangeAspect="1"/>
          </p:cNvPicPr>
          <p:nvPr/>
        </p:nvPicPr>
        <p:blipFill rotWithShape="1">
          <a:blip r:embed="rId2"/>
          <a:srcRect l="20298" t="17859" r="21490" b="8991"/>
          <a:stretch/>
        </p:blipFill>
        <p:spPr>
          <a:xfrm>
            <a:off x="1870744" y="645952"/>
            <a:ext cx="8103766" cy="5728194"/>
          </a:xfrm>
          <a:prstGeom prst="rect">
            <a:avLst/>
          </a:prstGeom>
        </p:spPr>
      </p:pic>
    </p:spTree>
    <p:extLst>
      <p:ext uri="{BB962C8B-B14F-4D97-AF65-F5344CB8AC3E}">
        <p14:creationId xmlns:p14="http://schemas.microsoft.com/office/powerpoint/2010/main" val="26722481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DA362-7963-4F70-92A4-73F468A05805}"/>
              </a:ext>
            </a:extLst>
          </p:cNvPr>
          <p:cNvSpPr>
            <a:spLocks noGrp="1"/>
          </p:cNvSpPr>
          <p:nvPr>
            <p:ph type="title"/>
          </p:nvPr>
        </p:nvSpPr>
        <p:spPr/>
        <p:txBody>
          <a:bodyPr/>
          <a:lstStyle/>
          <a:p>
            <a:r>
              <a:rPr lang="en-GB" dirty="0"/>
              <a:t>Child Protection and Safeguarding</a:t>
            </a:r>
          </a:p>
        </p:txBody>
      </p:sp>
      <p:sp>
        <p:nvSpPr>
          <p:cNvPr id="3" name="Content Placeholder 2">
            <a:extLst>
              <a:ext uri="{FF2B5EF4-FFF2-40B4-BE49-F238E27FC236}">
                <a16:creationId xmlns:a16="http://schemas.microsoft.com/office/drawing/2014/main" id="{198499FB-86A1-49E0-8CC5-F77291D67C74}"/>
              </a:ext>
            </a:extLst>
          </p:cNvPr>
          <p:cNvSpPr>
            <a:spLocks noGrp="1"/>
          </p:cNvSpPr>
          <p:nvPr>
            <p:ph idx="1"/>
          </p:nvPr>
        </p:nvSpPr>
        <p:spPr/>
        <p:txBody>
          <a:bodyPr/>
          <a:lstStyle/>
          <a:p>
            <a:r>
              <a:rPr lang="en-GB" dirty="0"/>
              <a:t>Keeping children safe and protected from harm continues to be our priority in school</a:t>
            </a:r>
          </a:p>
          <a:p>
            <a:r>
              <a:rPr lang="en-GB" dirty="0"/>
              <a:t>Mr Hynes is the Child Protection Coordinator, Mrs Whyte is the Depute Child Protection Coordinator </a:t>
            </a:r>
          </a:p>
          <a:p>
            <a:r>
              <a:rPr lang="en-GB" dirty="0"/>
              <a:t>All safeguarding concerns are reported to Mr Hynes. Once considered then a referral to Health and Social Care partnership may be required if there are Child Protection concerns</a:t>
            </a:r>
          </a:p>
        </p:txBody>
      </p:sp>
    </p:spTree>
    <p:extLst>
      <p:ext uri="{BB962C8B-B14F-4D97-AF65-F5344CB8AC3E}">
        <p14:creationId xmlns:p14="http://schemas.microsoft.com/office/powerpoint/2010/main" val="37067983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FE3AD-50C6-4364-9FEF-2B96783EF1CF}"/>
              </a:ext>
            </a:extLst>
          </p:cNvPr>
          <p:cNvSpPr>
            <a:spLocks noGrp="1"/>
          </p:cNvSpPr>
          <p:nvPr>
            <p:ph type="title"/>
          </p:nvPr>
        </p:nvSpPr>
        <p:spPr/>
        <p:txBody>
          <a:bodyPr/>
          <a:lstStyle/>
          <a:p>
            <a:r>
              <a:rPr lang="en-GB" dirty="0"/>
              <a:t>Further Support </a:t>
            </a:r>
          </a:p>
        </p:txBody>
      </p:sp>
      <p:sp>
        <p:nvSpPr>
          <p:cNvPr id="3" name="Content Placeholder 2">
            <a:extLst>
              <a:ext uri="{FF2B5EF4-FFF2-40B4-BE49-F238E27FC236}">
                <a16:creationId xmlns:a16="http://schemas.microsoft.com/office/drawing/2014/main" id="{DD56E52A-767A-46A9-BFEA-F52BC0A3EBF3}"/>
              </a:ext>
            </a:extLst>
          </p:cNvPr>
          <p:cNvSpPr>
            <a:spLocks noGrp="1"/>
          </p:cNvSpPr>
          <p:nvPr>
            <p:ph idx="1"/>
          </p:nvPr>
        </p:nvSpPr>
        <p:spPr/>
        <p:txBody>
          <a:bodyPr>
            <a:normAutofit fontScale="70000" lnSpcReduction="20000"/>
          </a:bodyPr>
          <a:lstStyle/>
          <a:p>
            <a:endParaRPr lang="en-GB" dirty="0"/>
          </a:p>
          <a:p>
            <a:r>
              <a:rPr lang="en-GB" b="1" dirty="0"/>
              <a:t>Think you Know: </a:t>
            </a:r>
            <a:r>
              <a:rPr lang="en-GB" dirty="0"/>
              <a:t>An education programme for advice about staying safe when you're on a phone, tablet or computer. www.thinkuknow.co.uk </a:t>
            </a:r>
          </a:p>
          <a:p>
            <a:endParaRPr lang="en-GB" dirty="0"/>
          </a:p>
          <a:p>
            <a:r>
              <a:rPr lang="en-GB" dirty="0"/>
              <a:t> </a:t>
            </a:r>
            <a:r>
              <a:rPr lang="en-GB" b="1" dirty="0"/>
              <a:t>Home Activity Packs</a:t>
            </a:r>
            <a:r>
              <a:rPr lang="en-GB" dirty="0"/>
              <a:t>: Download home activity packs with simple 15-minute activities for your child to support their online safety at a time when they will be spending more time online at home. www.thinkuknow.co.uk/parents/Support-tools/home-activity-worksheets </a:t>
            </a:r>
          </a:p>
          <a:p>
            <a:endParaRPr lang="en-GB" dirty="0"/>
          </a:p>
          <a:p>
            <a:r>
              <a:rPr lang="en-GB" dirty="0"/>
              <a:t> </a:t>
            </a:r>
            <a:r>
              <a:rPr lang="en-GB" b="1" dirty="0"/>
              <a:t>Internet Matters: </a:t>
            </a:r>
            <a:r>
              <a:rPr lang="en-GB" dirty="0"/>
              <a:t>Get expert support and practical tips to help children benefit from connected technology and the internet safely and smartly. www.internetmatters.org </a:t>
            </a:r>
          </a:p>
          <a:p>
            <a:endParaRPr lang="en-GB" dirty="0"/>
          </a:p>
          <a:p>
            <a:r>
              <a:rPr lang="en-GB" dirty="0"/>
              <a:t> </a:t>
            </a:r>
            <a:r>
              <a:rPr lang="en-GB" b="1" dirty="0"/>
              <a:t>Project Evolve: </a:t>
            </a:r>
            <a:r>
              <a:rPr lang="en-GB" dirty="0"/>
              <a:t>Resources to equip children and young people for digital life. www.projectevolve.co.uk </a:t>
            </a:r>
          </a:p>
          <a:p>
            <a:endParaRPr lang="en-GB" dirty="0"/>
          </a:p>
          <a:p>
            <a:r>
              <a:rPr lang="en-GB" dirty="0"/>
              <a:t> </a:t>
            </a:r>
            <a:r>
              <a:rPr lang="en-GB" b="1" dirty="0"/>
              <a:t>UK Safer Internet Centre: </a:t>
            </a:r>
            <a:r>
              <a:rPr lang="en-GB" dirty="0"/>
              <a:t>Promote the safe and responsible use of technology for young people and provide online safety tips, advice and resources to help children and young people stay safe online. www.saferinternet.org.uk </a:t>
            </a:r>
          </a:p>
          <a:p>
            <a:endParaRPr lang="en-GB" dirty="0"/>
          </a:p>
        </p:txBody>
      </p:sp>
    </p:spTree>
    <p:extLst>
      <p:ext uri="{BB962C8B-B14F-4D97-AF65-F5344CB8AC3E}">
        <p14:creationId xmlns:p14="http://schemas.microsoft.com/office/powerpoint/2010/main" val="41772370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14986-1D7A-4185-87DC-982C7BFFBE9B}"/>
              </a:ext>
            </a:extLst>
          </p:cNvPr>
          <p:cNvSpPr>
            <a:spLocks noGrp="1"/>
          </p:cNvSpPr>
          <p:nvPr>
            <p:ph type="title"/>
          </p:nvPr>
        </p:nvSpPr>
        <p:spPr/>
        <p:txBody>
          <a:bodyPr/>
          <a:lstStyle/>
          <a:p>
            <a:r>
              <a:rPr lang="en-GB" dirty="0"/>
              <a:t>Further Support</a:t>
            </a:r>
          </a:p>
        </p:txBody>
      </p:sp>
      <p:sp>
        <p:nvSpPr>
          <p:cNvPr id="3" name="Content Placeholder 2">
            <a:extLst>
              <a:ext uri="{FF2B5EF4-FFF2-40B4-BE49-F238E27FC236}">
                <a16:creationId xmlns:a16="http://schemas.microsoft.com/office/drawing/2014/main" id="{5267C03D-C509-41A1-A090-87BAE858E1BB}"/>
              </a:ext>
            </a:extLst>
          </p:cNvPr>
          <p:cNvSpPr>
            <a:spLocks noGrp="1"/>
          </p:cNvSpPr>
          <p:nvPr>
            <p:ph idx="1"/>
          </p:nvPr>
        </p:nvSpPr>
        <p:spPr/>
        <p:txBody>
          <a:bodyPr>
            <a:normAutofit fontScale="47500" lnSpcReduction="20000"/>
          </a:bodyPr>
          <a:lstStyle/>
          <a:p>
            <a:endParaRPr lang="en-GB" dirty="0"/>
          </a:p>
          <a:p>
            <a:r>
              <a:rPr lang="en-GB" b="1" dirty="0"/>
              <a:t>Childline: </a:t>
            </a:r>
            <a:r>
              <a:rPr lang="en-GB" dirty="0"/>
              <a:t>Childline is a free and confidential service for children and young people. You can phone them on 0800 11 11 or you can visit their website www.childline.org.uk </a:t>
            </a:r>
          </a:p>
          <a:p>
            <a:endParaRPr lang="en-GB" dirty="0"/>
          </a:p>
          <a:p>
            <a:r>
              <a:rPr lang="en-GB" dirty="0"/>
              <a:t> </a:t>
            </a:r>
            <a:r>
              <a:rPr lang="en-GB" b="1" dirty="0"/>
              <a:t>NSPCC: </a:t>
            </a:r>
            <a:r>
              <a:rPr lang="en-GB" dirty="0"/>
              <a:t>If you are an adult and worried about a child you can call the 24-hour NSPCC helpline on 0808 800 5000 or visit their website. www.nspcc.org.uk </a:t>
            </a:r>
          </a:p>
          <a:p>
            <a:endParaRPr lang="en-GB" dirty="0"/>
          </a:p>
          <a:p>
            <a:r>
              <a:rPr lang="en-GB" dirty="0"/>
              <a:t> </a:t>
            </a:r>
            <a:r>
              <a:rPr lang="en-GB" b="1" dirty="0" err="1"/>
              <a:t>ParentLine</a:t>
            </a:r>
            <a:r>
              <a:rPr lang="en-GB" b="1" dirty="0"/>
              <a:t> Scotland: </a:t>
            </a:r>
            <a:r>
              <a:rPr lang="en-GB" dirty="0"/>
              <a:t>Call 08000282233 or email: parentlinescotland@children1st.org.uk Parent Line's opening hours are from 9am-10pm (Mon-Fri) and 12 noon-8pm at weekends. </a:t>
            </a:r>
          </a:p>
          <a:p>
            <a:endParaRPr lang="en-GB" dirty="0"/>
          </a:p>
          <a:p>
            <a:r>
              <a:rPr lang="en-GB" dirty="0"/>
              <a:t> </a:t>
            </a:r>
            <a:r>
              <a:rPr lang="en-GB" b="1" dirty="0" err="1"/>
              <a:t>Crimestoppers</a:t>
            </a:r>
            <a:r>
              <a:rPr lang="en-GB" b="1" dirty="0"/>
              <a:t>: </a:t>
            </a:r>
            <a:r>
              <a:rPr lang="en-GB" dirty="0"/>
              <a:t>Call 0800 555 111 or visit their website www.crimestoppers-uk.org </a:t>
            </a:r>
          </a:p>
          <a:p>
            <a:endParaRPr lang="en-GB" dirty="0"/>
          </a:p>
          <a:p>
            <a:r>
              <a:rPr lang="en-GB" b="1" dirty="0"/>
              <a:t>Fearless: </a:t>
            </a:r>
            <a:r>
              <a:rPr lang="en-GB" dirty="0"/>
              <a:t>Fearless is a service that allows you to pass on information about crime 100% anonymously. This means you don't have to give us any personal details </a:t>
            </a:r>
          </a:p>
          <a:p>
            <a:endParaRPr lang="en-GB" dirty="0"/>
          </a:p>
          <a:p>
            <a:r>
              <a:rPr lang="en-GB" dirty="0"/>
              <a:t> </a:t>
            </a:r>
            <a:r>
              <a:rPr lang="en-GB" b="1" dirty="0"/>
              <a:t>Police Scotland: </a:t>
            </a:r>
            <a:r>
              <a:rPr lang="en-GB" dirty="0"/>
              <a:t>Call 101 for advice and support (or call 999 if you think a child is in immediate danger). www.scotland.police.uk </a:t>
            </a:r>
          </a:p>
          <a:p>
            <a:endParaRPr lang="en-GB" dirty="0"/>
          </a:p>
          <a:p>
            <a:r>
              <a:rPr lang="en-GB" dirty="0"/>
              <a:t> </a:t>
            </a:r>
            <a:r>
              <a:rPr lang="en-GB" b="1" dirty="0"/>
              <a:t>Internet Watch Foundation: </a:t>
            </a:r>
            <a:r>
              <a:rPr lang="en-GB" dirty="0"/>
              <a:t>Report remove nude images shared online. </a:t>
            </a:r>
          </a:p>
          <a:p>
            <a:endParaRPr lang="en-GB" dirty="0"/>
          </a:p>
          <a:p>
            <a:endParaRPr lang="en-GB" dirty="0"/>
          </a:p>
        </p:txBody>
      </p:sp>
    </p:spTree>
    <p:extLst>
      <p:ext uri="{BB962C8B-B14F-4D97-AF65-F5344CB8AC3E}">
        <p14:creationId xmlns:p14="http://schemas.microsoft.com/office/powerpoint/2010/main" val="32432237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45FE0-2D3E-4B63-B56E-343B9DA0E995}"/>
              </a:ext>
            </a:extLst>
          </p:cNvPr>
          <p:cNvSpPr>
            <a:spLocks noGrp="1"/>
          </p:cNvSpPr>
          <p:nvPr>
            <p:ph type="title"/>
          </p:nvPr>
        </p:nvSpPr>
        <p:spPr/>
        <p:txBody>
          <a:bodyPr/>
          <a:lstStyle/>
          <a:p>
            <a:r>
              <a:rPr lang="en-GB" dirty="0"/>
              <a:t>Questions?</a:t>
            </a:r>
          </a:p>
        </p:txBody>
      </p:sp>
      <p:sp>
        <p:nvSpPr>
          <p:cNvPr id="3" name="Content Placeholder 2">
            <a:extLst>
              <a:ext uri="{FF2B5EF4-FFF2-40B4-BE49-F238E27FC236}">
                <a16:creationId xmlns:a16="http://schemas.microsoft.com/office/drawing/2014/main" id="{173E97C8-C6E2-4AC5-8D94-960A852737A2}"/>
              </a:ext>
            </a:extLst>
          </p:cNvPr>
          <p:cNvSpPr>
            <a:spLocks noGrp="1"/>
          </p:cNvSpPr>
          <p:nvPr>
            <p:ph idx="1"/>
          </p:nvPr>
        </p:nvSpPr>
        <p:spPr/>
        <p:txBody>
          <a:bodyPr/>
          <a:lstStyle/>
          <a:p>
            <a:pPr marL="0" indent="0">
              <a:buNone/>
            </a:pPr>
            <a:endParaRPr lang="en-GB" dirty="0"/>
          </a:p>
        </p:txBody>
      </p:sp>
    </p:spTree>
    <p:extLst>
      <p:ext uri="{BB962C8B-B14F-4D97-AF65-F5344CB8AC3E}">
        <p14:creationId xmlns:p14="http://schemas.microsoft.com/office/powerpoint/2010/main" val="2496913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id="{BD11ECC6-8551-4768-8DFD-CD41AF420A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1"/>
            <a:ext cx="12192000" cy="22859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80" name="Group 79">
            <a:extLst>
              <a:ext uri="{FF2B5EF4-FFF2-40B4-BE49-F238E27FC236}">
                <a16:creationId xmlns:a16="http://schemas.microsoft.com/office/drawing/2014/main" id="{93657592-CA60-4F45-B1A0-88AA7724208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25267" y="-8467"/>
            <a:ext cx="4766733" cy="6866467"/>
            <a:chOff x="7425267" y="-8467"/>
            <a:chExt cx="4766733" cy="6866467"/>
          </a:xfrm>
        </p:grpSpPr>
        <p:cxnSp>
          <p:nvCxnSpPr>
            <p:cNvPr id="81" name="Straight Connector 80">
              <a:extLst>
                <a:ext uri="{FF2B5EF4-FFF2-40B4-BE49-F238E27FC236}">
                  <a16:creationId xmlns:a16="http://schemas.microsoft.com/office/drawing/2014/main" id="{6F47E2B4-7DA9-4312-A1F0-C48388B236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96547" y="4572001"/>
              <a:ext cx="393665" cy="2285999"/>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35B274F7-039F-4BFC-AA98-B51B1D6CB6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7425267" y="4572001"/>
              <a:ext cx="3383073" cy="2285999"/>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83" name="Rectangle 23">
              <a:extLst>
                <a:ext uri="{FF2B5EF4-FFF2-40B4-BE49-F238E27FC236}">
                  <a16:creationId xmlns:a16="http://schemas.microsoft.com/office/drawing/2014/main" id="{11A31103-C703-46C9-9D26-497A1ACD50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4" name="Rectangle 25">
              <a:extLst>
                <a:ext uri="{FF2B5EF4-FFF2-40B4-BE49-F238E27FC236}">
                  <a16:creationId xmlns:a16="http://schemas.microsoft.com/office/drawing/2014/main" id="{382F955F-FC22-44B8-BDCF-B77580323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5" name="Isosceles Triangle 84">
              <a:extLst>
                <a:ext uri="{FF2B5EF4-FFF2-40B4-BE49-F238E27FC236}">
                  <a16:creationId xmlns:a16="http://schemas.microsoft.com/office/drawing/2014/main" id="{1F567692-F087-479A-8931-BD2869C3E4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6" name="Rectangle 27">
              <a:extLst>
                <a:ext uri="{FF2B5EF4-FFF2-40B4-BE49-F238E27FC236}">
                  <a16:creationId xmlns:a16="http://schemas.microsoft.com/office/drawing/2014/main" id="{49B3E4CD-0738-4B9D-A14F-1E8694DDF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7" name="Rectangle 28">
              <a:extLst>
                <a:ext uri="{FF2B5EF4-FFF2-40B4-BE49-F238E27FC236}">
                  <a16:creationId xmlns:a16="http://schemas.microsoft.com/office/drawing/2014/main" id="{4753B851-AD90-4CCD-85D0-65AA6567DF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8" name="Rectangle 29">
              <a:extLst>
                <a:ext uri="{FF2B5EF4-FFF2-40B4-BE49-F238E27FC236}">
                  <a16:creationId xmlns:a16="http://schemas.microsoft.com/office/drawing/2014/main" id="{EBF14868-A190-4E21-9522-8977C474C9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9" name="Isosceles Triangle 88">
              <a:extLst>
                <a:ext uri="{FF2B5EF4-FFF2-40B4-BE49-F238E27FC236}">
                  <a16:creationId xmlns:a16="http://schemas.microsoft.com/office/drawing/2014/main" id="{BCBB4922-76EE-442B-A649-09873DCE79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91" name="Rectangle 90">
            <a:extLst>
              <a:ext uri="{FF2B5EF4-FFF2-40B4-BE49-F238E27FC236}">
                <a16:creationId xmlns:a16="http://schemas.microsoft.com/office/drawing/2014/main" id="{8E2EB503-A017-4457-A105-53638C97D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26F4CE3F-CA02-4F5D-9484-38FB8E46CA1F}"/>
              </a:ext>
            </a:extLst>
          </p:cNvPr>
          <p:cNvSpPr txBox="1"/>
          <p:nvPr/>
        </p:nvSpPr>
        <p:spPr>
          <a:xfrm>
            <a:off x="922789" y="746620"/>
            <a:ext cx="10830187" cy="923330"/>
          </a:xfrm>
          <a:prstGeom prst="rect">
            <a:avLst/>
          </a:prstGeom>
          <a:noFill/>
        </p:spPr>
        <p:txBody>
          <a:bodyPr wrap="square" rtlCol="0">
            <a:spAutoFit/>
          </a:bodyPr>
          <a:lstStyle/>
          <a:p>
            <a:endParaRPr lang="en-GB"/>
          </a:p>
          <a:p>
            <a:r>
              <a:rPr lang="en-GB" b="1"/>
              <a:t>Social Media </a:t>
            </a:r>
            <a:endParaRPr lang="en-GB"/>
          </a:p>
          <a:p>
            <a:r>
              <a:rPr lang="en-GB"/>
              <a:t>	</a:t>
            </a:r>
          </a:p>
        </p:txBody>
      </p:sp>
      <p:sp>
        <p:nvSpPr>
          <p:cNvPr id="6" name="Rectangle 5">
            <a:extLst>
              <a:ext uri="{FF2B5EF4-FFF2-40B4-BE49-F238E27FC236}">
                <a16:creationId xmlns:a16="http://schemas.microsoft.com/office/drawing/2014/main" id="{EAC70132-9111-4A38-B19F-5068F11D8A89}"/>
              </a:ext>
            </a:extLst>
          </p:cNvPr>
          <p:cNvSpPr/>
          <p:nvPr/>
        </p:nvSpPr>
        <p:spPr>
          <a:xfrm>
            <a:off x="922788" y="1383041"/>
            <a:ext cx="7975863" cy="2031325"/>
          </a:xfrm>
          <a:prstGeom prst="rect">
            <a:avLst/>
          </a:prstGeom>
        </p:spPr>
        <p:txBody>
          <a:bodyPr wrap="square">
            <a:spAutoFit/>
          </a:bodyPr>
          <a:lstStyle/>
          <a:p>
            <a:r>
              <a:rPr lang="en-GB" dirty="0"/>
              <a:t> What is Social Media?</a:t>
            </a:r>
          </a:p>
          <a:p>
            <a:endParaRPr lang="en-GB" dirty="0"/>
          </a:p>
          <a:p>
            <a:r>
              <a:rPr lang="en-GB" dirty="0"/>
              <a:t>Social media are interactive technologies that facilitate the creation and sharing of information, ideas, interests, and other forms of expression through virtual communities and networks. Users usually access social media services through web-based apps on desktops or download services that offer social media functionality to their mobile devices.</a:t>
            </a:r>
          </a:p>
        </p:txBody>
      </p:sp>
      <p:pic>
        <p:nvPicPr>
          <p:cNvPr id="7" name="Picture 6">
            <a:extLst>
              <a:ext uri="{FF2B5EF4-FFF2-40B4-BE49-F238E27FC236}">
                <a16:creationId xmlns:a16="http://schemas.microsoft.com/office/drawing/2014/main" id="{FAF7A923-002E-464D-84A7-87FE81DA4F1B}"/>
              </a:ext>
            </a:extLst>
          </p:cNvPr>
          <p:cNvPicPr>
            <a:picLocks noChangeAspect="1"/>
          </p:cNvPicPr>
          <p:nvPr/>
        </p:nvPicPr>
        <p:blipFill>
          <a:blip r:embed="rId2"/>
          <a:stretch>
            <a:fillRect/>
          </a:stretch>
        </p:blipFill>
        <p:spPr>
          <a:xfrm>
            <a:off x="8707393" y="1011562"/>
            <a:ext cx="3294726" cy="2548873"/>
          </a:xfrm>
          <a:prstGeom prst="rect">
            <a:avLst/>
          </a:prstGeom>
        </p:spPr>
      </p:pic>
    </p:spTree>
    <p:extLst>
      <p:ext uri="{BB962C8B-B14F-4D97-AF65-F5344CB8AC3E}">
        <p14:creationId xmlns:p14="http://schemas.microsoft.com/office/powerpoint/2010/main" val="3387402786"/>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A7C72-50A2-4493-8675-BCF3EBF7E66C}"/>
              </a:ext>
            </a:extLst>
          </p:cNvPr>
          <p:cNvSpPr>
            <a:spLocks noGrp="1"/>
          </p:cNvSpPr>
          <p:nvPr>
            <p:ph type="title"/>
          </p:nvPr>
        </p:nvSpPr>
        <p:spPr/>
        <p:txBody>
          <a:bodyPr/>
          <a:lstStyle/>
          <a:p>
            <a:r>
              <a:rPr lang="en-GB" b="1" dirty="0"/>
              <a:t>Why is there so much Social Media use by young people? </a:t>
            </a:r>
            <a:endParaRPr lang="en-GB" dirty="0"/>
          </a:p>
        </p:txBody>
      </p:sp>
      <p:sp>
        <p:nvSpPr>
          <p:cNvPr id="3" name="Content Placeholder 2">
            <a:extLst>
              <a:ext uri="{FF2B5EF4-FFF2-40B4-BE49-F238E27FC236}">
                <a16:creationId xmlns:a16="http://schemas.microsoft.com/office/drawing/2014/main" id="{32AEF4D8-C5BF-4572-AB91-80C1EE81268C}"/>
              </a:ext>
            </a:extLst>
          </p:cNvPr>
          <p:cNvSpPr>
            <a:spLocks noGrp="1"/>
          </p:cNvSpPr>
          <p:nvPr>
            <p:ph idx="1"/>
          </p:nvPr>
        </p:nvSpPr>
        <p:spPr/>
        <p:txBody>
          <a:bodyPr>
            <a:normAutofit fontScale="92500" lnSpcReduction="20000"/>
          </a:bodyPr>
          <a:lstStyle/>
          <a:p>
            <a:r>
              <a:rPr lang="en-GB" dirty="0"/>
              <a:t>increasing numbers of single working parent and dual-working parent households and after school programs that eat into play and socialisation time of the kids. </a:t>
            </a:r>
          </a:p>
          <a:p>
            <a:r>
              <a:rPr lang="en-GB" dirty="0"/>
              <a:t>The lack of time for face-to-face socialisation is compounded by practical issues such as the pandemic, and parental restrictions that stem from fears of predators, drug dealers and gangs. </a:t>
            </a:r>
          </a:p>
          <a:p>
            <a:r>
              <a:rPr lang="en-GB" dirty="0"/>
              <a:t>Changes in society along with the advent of Internet and its various applications, have resulted in the emergence of an unrestricted social life in a virtual setting. As parents we scrutinise who our children interact with in the real world but what controls do we have in the virtual world? </a:t>
            </a:r>
          </a:p>
          <a:p>
            <a:r>
              <a:rPr lang="en-GB" dirty="0"/>
              <a:t>The increased presence of youth online has raised serious concerns about the safety of Internet and social media use. Difficulty in self-regulation, lack of awareness of repercussions of privacy compromise and susceptibility to peer pressure are listed as reasons for teenagers' cavalier attitude towards online risks such as sexting, cyberbullying and exposure to inappropriate content as they navigate social media. </a:t>
            </a:r>
          </a:p>
        </p:txBody>
      </p:sp>
    </p:spTree>
    <p:extLst>
      <p:ext uri="{BB962C8B-B14F-4D97-AF65-F5344CB8AC3E}">
        <p14:creationId xmlns:p14="http://schemas.microsoft.com/office/powerpoint/2010/main" val="3378726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BA4F83-033F-4801-A6D8-6365AA4B1084}"/>
              </a:ext>
            </a:extLst>
          </p:cNvPr>
          <p:cNvSpPr>
            <a:spLocks noGrp="1"/>
          </p:cNvSpPr>
          <p:nvPr>
            <p:ph idx="1"/>
          </p:nvPr>
        </p:nvSpPr>
        <p:spPr/>
        <p:txBody>
          <a:bodyPr/>
          <a:lstStyle/>
          <a:p>
            <a:r>
              <a:rPr lang="en-GB" dirty="0"/>
              <a:t>The risks of Internet and social media to children is just as real as the risks in society. Cyberbullying, in the forms of name-calling and gossiping, spreading rumours, making threats or otherwise sending malicious messages through emails, message boards and social media, has augmented offline bullying and estimates of the incidence of cyber bullying range from 23 to 72% in various studies. </a:t>
            </a:r>
          </a:p>
          <a:p>
            <a:r>
              <a:rPr lang="en-GB" dirty="0"/>
              <a:t>Exposure to age-inappropriate content is another serious risk because it causes much damage to an age-group that is already prone to sexual uncertainty and uncommitted and possibly unsafe sexual exploration. Dangerous communities that support self-harm activities, such as anorexia, drug use, and such other disruptive concepts are also serious pitfalls of unsupervised Internet usage among teens. </a:t>
            </a:r>
          </a:p>
        </p:txBody>
      </p:sp>
    </p:spTree>
    <p:extLst>
      <p:ext uri="{BB962C8B-B14F-4D97-AF65-F5344CB8AC3E}">
        <p14:creationId xmlns:p14="http://schemas.microsoft.com/office/powerpoint/2010/main" val="2801271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2BAFD-432F-470B-99EB-F6230C4E3DA2}"/>
              </a:ext>
            </a:extLst>
          </p:cNvPr>
          <p:cNvSpPr>
            <a:spLocks noGrp="1"/>
          </p:cNvSpPr>
          <p:nvPr>
            <p:ph type="title"/>
          </p:nvPr>
        </p:nvSpPr>
        <p:spPr/>
        <p:txBody>
          <a:bodyPr/>
          <a:lstStyle/>
          <a:p>
            <a:r>
              <a:rPr lang="en-GB" b="1" dirty="0"/>
              <a:t>Legal age for accessing Social Media </a:t>
            </a:r>
            <a:endParaRPr lang="en-GB" dirty="0"/>
          </a:p>
        </p:txBody>
      </p:sp>
      <p:sp>
        <p:nvSpPr>
          <p:cNvPr id="3" name="Content Placeholder 2">
            <a:extLst>
              <a:ext uri="{FF2B5EF4-FFF2-40B4-BE49-F238E27FC236}">
                <a16:creationId xmlns:a16="http://schemas.microsoft.com/office/drawing/2014/main" id="{31153139-6234-4917-AA2F-A978F9CC5374}"/>
              </a:ext>
            </a:extLst>
          </p:cNvPr>
          <p:cNvSpPr>
            <a:spLocks noGrp="1"/>
          </p:cNvSpPr>
          <p:nvPr>
            <p:ph idx="1"/>
          </p:nvPr>
        </p:nvSpPr>
        <p:spPr/>
        <p:txBody>
          <a:bodyPr/>
          <a:lstStyle/>
          <a:p>
            <a:r>
              <a:rPr lang="en-GB" dirty="0"/>
              <a:t>The reason most social media services use an age limit of 13 or over is in part because of a law in the USA. The COPPA law or Children’s Online Privacy Protection Act states that any organisations or people operating online services (including social media services) are not allowed to collect the personal information of anyone under the age of 13 without parental permission. </a:t>
            </a:r>
          </a:p>
        </p:txBody>
      </p:sp>
      <p:pic>
        <p:nvPicPr>
          <p:cNvPr id="4" name="Picture 3">
            <a:extLst>
              <a:ext uri="{FF2B5EF4-FFF2-40B4-BE49-F238E27FC236}">
                <a16:creationId xmlns:a16="http://schemas.microsoft.com/office/drawing/2014/main" id="{F5EB09EC-D2A2-446B-9E09-837C5D1F5CF9}"/>
              </a:ext>
            </a:extLst>
          </p:cNvPr>
          <p:cNvPicPr>
            <a:picLocks noChangeAspect="1"/>
          </p:cNvPicPr>
          <p:nvPr/>
        </p:nvPicPr>
        <p:blipFill>
          <a:blip r:embed="rId2"/>
          <a:stretch>
            <a:fillRect/>
          </a:stretch>
        </p:blipFill>
        <p:spPr>
          <a:xfrm>
            <a:off x="8245853" y="3603901"/>
            <a:ext cx="3619500" cy="2905125"/>
          </a:xfrm>
          <a:prstGeom prst="rect">
            <a:avLst/>
          </a:prstGeom>
        </p:spPr>
      </p:pic>
    </p:spTree>
    <p:extLst>
      <p:ext uri="{BB962C8B-B14F-4D97-AF65-F5344CB8AC3E}">
        <p14:creationId xmlns:p14="http://schemas.microsoft.com/office/powerpoint/2010/main" val="755286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7C698-B6DB-42DF-8F82-997CF29F0BAF}"/>
              </a:ext>
            </a:extLst>
          </p:cNvPr>
          <p:cNvSpPr>
            <a:spLocks noGrp="1"/>
          </p:cNvSpPr>
          <p:nvPr>
            <p:ph type="title"/>
          </p:nvPr>
        </p:nvSpPr>
        <p:spPr/>
        <p:txBody>
          <a:bodyPr/>
          <a:lstStyle/>
          <a:p>
            <a:r>
              <a:rPr lang="en-GB" dirty="0"/>
              <a:t>Guidance for age of use of apps</a:t>
            </a:r>
          </a:p>
        </p:txBody>
      </p:sp>
      <p:sp>
        <p:nvSpPr>
          <p:cNvPr id="3" name="Content Placeholder 2">
            <a:extLst>
              <a:ext uri="{FF2B5EF4-FFF2-40B4-BE49-F238E27FC236}">
                <a16:creationId xmlns:a16="http://schemas.microsoft.com/office/drawing/2014/main" id="{4A095F44-3D08-4E68-A193-EC13E414109E}"/>
              </a:ext>
            </a:extLst>
          </p:cNvPr>
          <p:cNvSpPr>
            <a:spLocks noGrp="1"/>
          </p:cNvSpPr>
          <p:nvPr>
            <p:ph idx="1"/>
          </p:nvPr>
        </p:nvSpPr>
        <p:spPr/>
        <p:txBody>
          <a:bodyPr>
            <a:normAutofit fontScale="92500" lnSpcReduction="10000"/>
          </a:bodyPr>
          <a:lstStyle/>
          <a:p>
            <a:r>
              <a:rPr lang="en-GB" dirty="0" err="1"/>
              <a:t>Tik</a:t>
            </a:r>
            <a:r>
              <a:rPr lang="en-GB" dirty="0"/>
              <a:t>-Tok, Snapchat and Instagram – 13+</a:t>
            </a:r>
          </a:p>
          <a:p>
            <a:r>
              <a:rPr lang="en-GB" dirty="0"/>
              <a:t>Twitter (X), Discord and Twitch – 17+</a:t>
            </a:r>
          </a:p>
          <a:p>
            <a:r>
              <a:rPr lang="en-GB" dirty="0"/>
              <a:t>Facebook, </a:t>
            </a:r>
            <a:r>
              <a:rPr lang="en-GB" dirty="0" err="1"/>
              <a:t>Whatsapp</a:t>
            </a:r>
            <a:r>
              <a:rPr lang="en-GB" dirty="0"/>
              <a:t> – 13+</a:t>
            </a:r>
          </a:p>
          <a:p>
            <a:endParaRPr lang="en-GB" dirty="0"/>
          </a:p>
          <a:p>
            <a:endParaRPr lang="en-GB" dirty="0"/>
          </a:p>
          <a:p>
            <a:pPr marL="0" indent="0">
              <a:buNone/>
            </a:pPr>
            <a:r>
              <a:rPr lang="en-GB" dirty="0"/>
              <a:t>The Children's Code came into effect in September 2021 – requiring all online platforms that could be accessed by UK under-18s to legally follow several key data principles preventing them from negatively impacting children’s privacy. </a:t>
            </a:r>
          </a:p>
          <a:p>
            <a:pPr marL="0" indent="0">
              <a:buNone/>
            </a:pPr>
            <a:endParaRPr lang="en-GB" dirty="0"/>
          </a:p>
          <a:p>
            <a:pPr marL="0" indent="0">
              <a:buNone/>
            </a:pPr>
            <a:r>
              <a:rPr lang="en-GB" dirty="0"/>
              <a:t>This includes accounts for under-16s that must now be set to ‘private’ by default, have geo-location disabled, and all privacy-related information presented in a way that children can understand. </a:t>
            </a:r>
          </a:p>
        </p:txBody>
      </p:sp>
    </p:spTree>
    <p:extLst>
      <p:ext uri="{BB962C8B-B14F-4D97-AF65-F5344CB8AC3E}">
        <p14:creationId xmlns:p14="http://schemas.microsoft.com/office/powerpoint/2010/main" val="2775421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7BAC9-FE34-42A1-895E-C1F8AC2E1822}"/>
              </a:ext>
            </a:extLst>
          </p:cNvPr>
          <p:cNvSpPr>
            <a:spLocks noGrp="1"/>
          </p:cNvSpPr>
          <p:nvPr>
            <p:ph type="title"/>
          </p:nvPr>
        </p:nvSpPr>
        <p:spPr/>
        <p:txBody>
          <a:bodyPr>
            <a:normAutofit fontScale="90000"/>
          </a:bodyPr>
          <a:lstStyle/>
          <a:p>
            <a:r>
              <a:rPr lang="en-GB" dirty="0"/>
              <a:t>There are a number of health issues that may develop as a result of too much time online. </a:t>
            </a:r>
          </a:p>
        </p:txBody>
      </p:sp>
      <p:sp>
        <p:nvSpPr>
          <p:cNvPr id="3" name="Content Placeholder 2">
            <a:extLst>
              <a:ext uri="{FF2B5EF4-FFF2-40B4-BE49-F238E27FC236}">
                <a16:creationId xmlns:a16="http://schemas.microsoft.com/office/drawing/2014/main" id="{20E69AD4-CF6A-43D1-965E-677760AA6D45}"/>
              </a:ext>
            </a:extLst>
          </p:cNvPr>
          <p:cNvSpPr>
            <a:spLocks noGrp="1"/>
          </p:cNvSpPr>
          <p:nvPr>
            <p:ph idx="1"/>
          </p:nvPr>
        </p:nvSpPr>
        <p:spPr/>
        <p:txBody>
          <a:bodyPr/>
          <a:lstStyle/>
          <a:p>
            <a:r>
              <a:rPr lang="en-GB" dirty="0"/>
              <a:t>Depression</a:t>
            </a:r>
          </a:p>
          <a:p>
            <a:r>
              <a:rPr lang="en-GB" dirty="0"/>
              <a:t>Anxiety</a:t>
            </a:r>
          </a:p>
          <a:p>
            <a:r>
              <a:rPr lang="en-GB" dirty="0"/>
              <a:t>Sleep deprivation</a:t>
            </a:r>
          </a:p>
          <a:p>
            <a:r>
              <a:rPr lang="en-GB" dirty="0"/>
              <a:t>Envy</a:t>
            </a:r>
          </a:p>
          <a:p>
            <a:r>
              <a:rPr lang="en-GB" dirty="0"/>
              <a:t>Communication issues</a:t>
            </a:r>
          </a:p>
        </p:txBody>
      </p:sp>
    </p:spTree>
    <p:extLst>
      <p:ext uri="{BB962C8B-B14F-4D97-AF65-F5344CB8AC3E}">
        <p14:creationId xmlns:p14="http://schemas.microsoft.com/office/powerpoint/2010/main" val="2762108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94D88-941B-491F-8290-F38D10C41481}"/>
              </a:ext>
            </a:extLst>
          </p:cNvPr>
          <p:cNvSpPr>
            <a:spLocks noGrp="1"/>
          </p:cNvSpPr>
          <p:nvPr>
            <p:ph type="title"/>
          </p:nvPr>
        </p:nvSpPr>
        <p:spPr/>
        <p:txBody>
          <a:bodyPr/>
          <a:lstStyle/>
          <a:p>
            <a:r>
              <a:rPr lang="en-GB" dirty="0"/>
              <a:t>Some positives for social media use…</a:t>
            </a:r>
          </a:p>
        </p:txBody>
      </p:sp>
      <p:sp>
        <p:nvSpPr>
          <p:cNvPr id="3" name="Content Placeholder 2">
            <a:extLst>
              <a:ext uri="{FF2B5EF4-FFF2-40B4-BE49-F238E27FC236}">
                <a16:creationId xmlns:a16="http://schemas.microsoft.com/office/drawing/2014/main" id="{EB6C2A0B-640A-4F1F-B93F-94748BF2B02D}"/>
              </a:ext>
            </a:extLst>
          </p:cNvPr>
          <p:cNvSpPr>
            <a:spLocks noGrp="1"/>
          </p:cNvSpPr>
          <p:nvPr>
            <p:ph idx="1"/>
          </p:nvPr>
        </p:nvSpPr>
        <p:spPr/>
        <p:txBody>
          <a:bodyPr/>
          <a:lstStyle/>
          <a:p>
            <a:r>
              <a:rPr lang="en-GB" b="1" dirty="0"/>
              <a:t>Promotes creativity </a:t>
            </a:r>
          </a:p>
          <a:p>
            <a:r>
              <a:rPr lang="en-GB" b="1" dirty="0"/>
              <a:t>Fosters purposeful mindfulness </a:t>
            </a:r>
          </a:p>
          <a:p>
            <a:r>
              <a:rPr lang="en-GB" b="1" dirty="0"/>
              <a:t>Connecting with peers with similar interests </a:t>
            </a:r>
          </a:p>
          <a:p>
            <a:r>
              <a:rPr lang="en-GB" b="1" dirty="0"/>
              <a:t>Promote awareness </a:t>
            </a:r>
          </a:p>
          <a:p>
            <a:r>
              <a:rPr lang="en-GB" b="1" dirty="0"/>
              <a:t>Promotes critical thinking </a:t>
            </a:r>
            <a:endParaRPr lang="en-GB" dirty="0"/>
          </a:p>
        </p:txBody>
      </p:sp>
    </p:spTree>
    <p:extLst>
      <p:ext uri="{BB962C8B-B14F-4D97-AF65-F5344CB8AC3E}">
        <p14:creationId xmlns:p14="http://schemas.microsoft.com/office/powerpoint/2010/main" val="2672693109"/>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AEF1282-A6E9-4912-8AB9-8ED69BF7097D}">
  <ds:schemaRefs>
    <ds:schemaRef ds:uri="http://schemas.microsoft.com/sharepoint/v3/contenttype/forms"/>
  </ds:schemaRefs>
</ds:datastoreItem>
</file>

<file path=customXml/itemProps2.xml><?xml version="1.0" encoding="utf-8"?>
<ds:datastoreItem xmlns:ds="http://schemas.openxmlformats.org/officeDocument/2006/customXml" ds:itemID="{CC24F515-356D-4532-BE08-F6D7771916F0}">
  <ds:schemaRefs>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16c05727-aa75-4e4a-9b5f-8a80a1165891"/>
    <ds:schemaRef ds:uri="http://purl.org/dc/terms/"/>
    <ds:schemaRef ds:uri="http://schemas.microsoft.com/office/infopath/2007/PartnerControls"/>
    <ds:schemaRef ds:uri="71af3243-3dd4-4a8d-8c0d-dd76da1f02a5"/>
    <ds:schemaRef ds:uri="http://www.w3.org/XML/1998/namespace"/>
    <ds:schemaRef ds:uri="http://purl.org/dc/dcmitype/"/>
  </ds:schemaRefs>
</ds:datastoreItem>
</file>

<file path=customXml/itemProps3.xml><?xml version="1.0" encoding="utf-8"?>
<ds:datastoreItem xmlns:ds="http://schemas.openxmlformats.org/officeDocument/2006/customXml" ds:itemID="{83E04B51-1D33-4F14-BBD7-79D7D27E2E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Facet design</Template>
  <TotalTime>0</TotalTime>
  <Words>2648</Words>
  <Application>Microsoft Office PowerPoint</Application>
  <PresentationFormat>Widescreen</PresentationFormat>
  <Paragraphs>145</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Trebuchet MS</vt:lpstr>
      <vt:lpstr>Wingdings 3</vt:lpstr>
      <vt:lpstr>Facet</vt:lpstr>
      <vt:lpstr>Social Media and Online Safety</vt:lpstr>
      <vt:lpstr>Why is this important?</vt:lpstr>
      <vt:lpstr>PowerPoint Presentation</vt:lpstr>
      <vt:lpstr>Why is there so much Social Media use by young people? </vt:lpstr>
      <vt:lpstr>PowerPoint Presentation</vt:lpstr>
      <vt:lpstr>Legal age for accessing Social Media </vt:lpstr>
      <vt:lpstr>Guidance for age of use of apps</vt:lpstr>
      <vt:lpstr>There are a number of health issues that may develop as a result of too much time online. </vt:lpstr>
      <vt:lpstr>Some positives for social media use…</vt:lpstr>
      <vt:lpstr> Social Media Platforms Useful Information    </vt:lpstr>
      <vt:lpstr>GroupMe</vt:lpstr>
      <vt:lpstr>Kik Messenger</vt:lpstr>
      <vt:lpstr>Whatsapp</vt:lpstr>
      <vt:lpstr>Discord</vt:lpstr>
      <vt:lpstr>Instagram</vt:lpstr>
      <vt:lpstr>Tik Tok </vt:lpstr>
      <vt:lpstr>Snapchat</vt:lpstr>
      <vt:lpstr>Snapchat</vt:lpstr>
      <vt:lpstr>Sharing Images</vt:lpstr>
      <vt:lpstr>Practical tips to help minimise the risks your child might face </vt:lpstr>
      <vt:lpstr>PowerPoint Presentation</vt:lpstr>
      <vt:lpstr>What are we at Riverbank doing to support pupils?</vt:lpstr>
      <vt:lpstr>PowerPoint Presentation</vt:lpstr>
      <vt:lpstr>PowerPoint Presentation</vt:lpstr>
      <vt:lpstr>Child Protection and Safeguarding</vt:lpstr>
      <vt:lpstr>Further Support </vt:lpstr>
      <vt:lpstr>Further Support</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2022-10-03T15:49:23Z</dcterms:created>
  <dcterms:modified xsi:type="dcterms:W3CDTF">2023-11-27T16:36:56Z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